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docMetadata/LabelInfo.xml" ContentType="application/vnd.ms-office.classificationlabel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21"/>
  </p:notesMasterIdLst>
  <p:handoutMasterIdLst>
    <p:handoutMasterId r:id="rId22"/>
  </p:handoutMasterIdLst>
  <p:sldIdLst>
    <p:sldId id="256" r:id="rId4"/>
    <p:sldId id="283" r:id="rId5"/>
    <p:sldId id="264" r:id="rId6"/>
    <p:sldId id="287" r:id="rId7"/>
    <p:sldId id="265" r:id="rId8"/>
    <p:sldId id="291" r:id="rId9"/>
    <p:sldId id="293" r:id="rId10"/>
    <p:sldId id="270" r:id="rId11"/>
    <p:sldId id="262" r:id="rId12"/>
    <p:sldId id="269" r:id="rId13"/>
    <p:sldId id="278" r:id="rId14"/>
    <p:sldId id="276" r:id="rId15"/>
    <p:sldId id="273" r:id="rId16"/>
    <p:sldId id="279" r:id="rId17"/>
    <p:sldId id="280" r:id="rId18"/>
    <p:sldId id="281" r:id="rId19"/>
    <p:sldId id="294"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9" userDrawn="1">
          <p15:clr>
            <a:srgbClr val="A4A3A4"/>
          </p15:clr>
        </p15:guide>
        <p15:guide id="2" pos="4339" userDrawn="1">
          <p15:clr>
            <a:srgbClr val="A4A3A4"/>
          </p15:clr>
        </p15:guide>
        <p15:guide id="3" pos="1164" userDrawn="1">
          <p15:clr>
            <a:srgbClr val="A4A3A4"/>
          </p15:clr>
        </p15:guide>
        <p15:guide id="4" pos="7537" userDrawn="1">
          <p15:clr>
            <a:srgbClr val="A4A3A4"/>
          </p15:clr>
        </p15:guide>
        <p15:guide id="5" orient="horz" pos="390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83A6"/>
    <a:srgbClr val="3799B5"/>
    <a:srgbClr val="84B6CB"/>
    <a:srgbClr val="67A2D7"/>
    <a:srgbClr val="70A8DA"/>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10"/>
      </p:cViewPr>
      <p:guideLst>
        <p:guide orient="horz" pos="1139"/>
        <p:guide pos="4339"/>
        <p:guide pos="1164"/>
        <p:guide pos="7537"/>
        <p:guide orient="horz" pos="3906"/>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28" Type="http://schemas.openxmlformats.org/officeDocument/2006/relationships/customXml" Target="../customXml/item3.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8525740-D044-4759-9A5A-938865DC2034}" type="datetimeFigureOut">
              <a:rPr lang="en-AU" smtClean="0"/>
              <a:t>09/10/2023</a:t>
            </a:fld>
            <a:endParaRPr lang="en-AU"/>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4E7F97E2-FF5E-4367-B7C8-F8BC73CAB62C}" type="slidenum">
              <a:rPr lang="en-AU" smtClean="0"/>
              <a:t>‹#›</a:t>
            </a:fld>
            <a:endParaRPr lang="en-AU"/>
          </a:p>
        </p:txBody>
      </p:sp>
    </p:spTree>
    <p:extLst>
      <p:ext uri="{BB962C8B-B14F-4D97-AF65-F5344CB8AC3E}">
        <p14:creationId xmlns:p14="http://schemas.microsoft.com/office/powerpoint/2010/main" val="1575048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671CCF0-1ECD-4952-8B92-8205A21EF82F}" type="datetimeFigureOut">
              <a:rPr lang="en-AU" smtClean="0"/>
              <a:t>09/10/2023</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97C53F0-B2F0-463C-83BA-E42D48599B81}" type="slidenum">
              <a:rPr lang="en-AU" smtClean="0"/>
              <a:t>‹#›</a:t>
            </a:fld>
            <a:endParaRPr lang="en-AU"/>
          </a:p>
        </p:txBody>
      </p:sp>
    </p:spTree>
    <p:extLst>
      <p:ext uri="{BB962C8B-B14F-4D97-AF65-F5344CB8AC3E}">
        <p14:creationId xmlns:p14="http://schemas.microsoft.com/office/powerpoint/2010/main" val="2929946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Project -SA Health Sites</a:t>
            </a:r>
          </a:p>
          <a:p>
            <a:pPr marL="171450" indent="-171450">
              <a:buFont typeface="Arial" panose="020B0604020202020204" pitchFamily="34" charset="0"/>
              <a:buChar char="•"/>
            </a:pPr>
            <a:r>
              <a:rPr lang="en-AU" dirty="0"/>
              <a:t>State government is responsible for ~1400 aged care beds across regional SA.</a:t>
            </a:r>
          </a:p>
          <a:p>
            <a:pPr marL="171450" indent="-171450">
              <a:buFont typeface="Arial" panose="020B0604020202020204" pitchFamily="34" charset="0"/>
              <a:buChar char="•"/>
            </a:pPr>
            <a:r>
              <a:rPr lang="en-AU" dirty="0"/>
              <a:t>Regional Support Service (RSS) provides project management support to the 6 rLHNs.</a:t>
            </a:r>
          </a:p>
          <a:p>
            <a:pPr marL="171450" indent="-171450">
              <a:buFont typeface="Arial" panose="020B0604020202020204" pitchFamily="34" charset="0"/>
              <a:buChar char="•"/>
            </a:pPr>
            <a:r>
              <a:rPr lang="en-AU" dirty="0"/>
              <a:t>6rLHNs were consulted about project and endorsed RSS management</a:t>
            </a:r>
          </a:p>
          <a:p>
            <a:pPr marL="171450" indent="-171450">
              <a:buFont typeface="Arial" panose="020B0604020202020204" pitchFamily="34" charset="0"/>
              <a:buChar char="•"/>
            </a:pPr>
            <a:r>
              <a:rPr lang="en-AU" dirty="0"/>
              <a:t>The RSS have employed staff at the central office who then travel to participating sites.</a:t>
            </a:r>
          </a:p>
          <a:p>
            <a:pPr marL="171450" indent="-171450">
              <a:buFont typeface="Arial" panose="020B0604020202020204" pitchFamily="34" charset="0"/>
              <a:buChar char="•"/>
            </a:pPr>
            <a:r>
              <a:rPr lang="en-AU" dirty="0"/>
              <a:t>RSS commenced July 2021.</a:t>
            </a:r>
          </a:p>
        </p:txBody>
      </p:sp>
      <p:sp>
        <p:nvSpPr>
          <p:cNvPr id="4" name="Slide Number Placeholder 3"/>
          <p:cNvSpPr>
            <a:spLocks noGrp="1"/>
          </p:cNvSpPr>
          <p:nvPr>
            <p:ph type="sldNum" sz="quarter" idx="5"/>
          </p:nvPr>
        </p:nvSpPr>
        <p:spPr/>
        <p:txBody>
          <a:bodyPr/>
          <a:lstStyle/>
          <a:p>
            <a:fld id="{BC10AE9A-D271-47B3-A3D3-43AA8D0F7C48}" type="slidenum">
              <a:rPr lang="en-US" altLang="en-US" smtClean="0"/>
              <a:pPr/>
              <a:t>6</a:t>
            </a:fld>
            <a:endParaRPr lang="en-US" altLang="en-US" dirty="0"/>
          </a:p>
        </p:txBody>
      </p:sp>
    </p:spTree>
    <p:extLst>
      <p:ext uri="{BB962C8B-B14F-4D97-AF65-F5344CB8AC3E}">
        <p14:creationId xmlns:p14="http://schemas.microsoft.com/office/powerpoint/2010/main" val="417599479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08472" y="6356350"/>
            <a:ext cx="2743200" cy="365125"/>
          </a:xfrm>
        </p:spPr>
        <p:txBody>
          <a:bodyPr/>
          <a:lstStyle/>
          <a:p>
            <a:fld id="{AC6713DA-FBF4-44AB-BCC0-41E6D3B34B30}" type="datetimeFigureOut">
              <a:rPr lang="en-AU" smtClean="0"/>
              <a:t>09/10/2023</a:t>
            </a:fld>
            <a:endParaRPr lang="en-AU"/>
          </a:p>
        </p:txBody>
      </p:sp>
      <p:sp>
        <p:nvSpPr>
          <p:cNvPr id="5" name="Footer Placeholder 4"/>
          <p:cNvSpPr>
            <a:spLocks noGrp="1"/>
          </p:cNvSpPr>
          <p:nvPr>
            <p:ph type="ftr" sz="quarter" idx="11"/>
          </p:nvPr>
        </p:nvSpPr>
        <p:spPr>
          <a:xfrm>
            <a:off x="3408872" y="6356350"/>
            <a:ext cx="4114800" cy="365125"/>
          </a:xfrm>
        </p:spPr>
        <p:txBody>
          <a:bodyPr/>
          <a:lstStyle/>
          <a:p>
            <a:r>
              <a:rPr lang="en-AU" sz="1200" b="1" dirty="0">
                <a:solidFill>
                  <a:srgbClr val="FF0000"/>
                </a:solidFill>
                <a:latin typeface="Arial" panose="020B0604020202020204" pitchFamily="34" charset="0"/>
                <a:cs typeface="Arial" panose="020B0604020202020204" pitchFamily="34" charset="0"/>
              </a:rPr>
              <a:t>OFFICIAL</a:t>
            </a:r>
          </a:p>
        </p:txBody>
      </p:sp>
      <p:sp>
        <p:nvSpPr>
          <p:cNvPr id="6" name="Slide Number Placeholder 5"/>
          <p:cNvSpPr>
            <a:spLocks noGrp="1"/>
          </p:cNvSpPr>
          <p:nvPr>
            <p:ph type="sldNum" sz="quarter" idx="12"/>
          </p:nvPr>
        </p:nvSpPr>
        <p:spPr>
          <a:xfrm>
            <a:off x="7980872" y="6356350"/>
            <a:ext cx="2743200" cy="365125"/>
          </a:xfrm>
        </p:spPr>
        <p:txBody>
          <a:bodyPr/>
          <a:lstStyle/>
          <a:p>
            <a:fld id="{1E3BD5F2-882C-468D-B048-92811A662FFE}" type="slidenum">
              <a:rPr lang="en-AU" smtClean="0"/>
              <a:t>‹#›</a:t>
            </a:fld>
            <a:endParaRPr lang="en-AU"/>
          </a:p>
        </p:txBody>
      </p:sp>
      <p:sp>
        <p:nvSpPr>
          <p:cNvPr id="7" name="Rectangle 6">
            <a:extLst>
              <a:ext uri="{FF2B5EF4-FFF2-40B4-BE49-F238E27FC236}">
                <a16:creationId xmlns:a16="http://schemas.microsoft.com/office/drawing/2014/main" id="{187C319B-86F8-4140-9A17-1069B3F768CA}"/>
              </a:ext>
            </a:extLst>
          </p:cNvPr>
          <p:cNvSpPr/>
          <p:nvPr userDrawn="1"/>
        </p:nvSpPr>
        <p:spPr>
          <a:xfrm>
            <a:off x="0" y="-10633"/>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a:extLst>
              <a:ext uri="{FF2B5EF4-FFF2-40B4-BE49-F238E27FC236}">
                <a16:creationId xmlns:a16="http://schemas.microsoft.com/office/drawing/2014/main" id="{2A28E9DD-6E28-464C-8352-547561F5E13A}"/>
              </a:ext>
            </a:extLst>
          </p:cNvPr>
          <p:cNvPicPr>
            <a:picLocks noChangeAspect="1"/>
          </p:cNvPicPr>
          <p:nvPr userDrawn="1"/>
        </p:nvPicPr>
        <p:blipFill rotWithShape="1">
          <a:blip r:embed="rId2" cstate="print">
            <a:extLst>
              <a:ext uri="{BEBA8EAE-BF5A-486C-A8C5-ECC9F3942E4B}">
                <a14:imgProps xmlns:a14="http://schemas.microsoft.com/office/drawing/2010/main">
                  <a14:imgLayer r:embed="rId3">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flipH="1">
            <a:off x="9973340" y="-10633"/>
            <a:ext cx="2218660" cy="6868633"/>
          </a:xfrm>
          <a:prstGeom prst="rect">
            <a:avLst/>
          </a:prstGeom>
        </p:spPr>
      </p:pic>
    </p:spTree>
    <p:extLst>
      <p:ext uri="{BB962C8B-B14F-4D97-AF65-F5344CB8AC3E}">
        <p14:creationId xmlns:p14="http://schemas.microsoft.com/office/powerpoint/2010/main" val="1418829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C6713DA-FBF4-44AB-BCC0-41E6D3B34B30}" type="datetimeFigureOut">
              <a:rPr lang="en-AU" smtClean="0"/>
              <a:t>09/10/2023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108724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C6713DA-FBF4-44AB-BCC0-41E6D3B34B30}" type="datetimeFigureOut">
              <a:rPr lang="en-AU" smtClean="0"/>
              <a:t>09/10/2023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1914068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5C55A-F6C9-412E-8312-123EEFFF314E}"/>
              </a:ext>
            </a:extLst>
          </p:cNvPr>
          <p:cNvSpPr>
            <a:spLocks noGrp="1"/>
          </p:cNvSpPr>
          <p:nvPr>
            <p:ph type="ctrTitle"/>
          </p:nvPr>
        </p:nvSpPr>
        <p:spPr>
          <a:xfrm>
            <a:off x="1846051" y="1122363"/>
            <a:ext cx="10113267"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C90E764-45BD-4928-9DEB-244ACFC5EA70}"/>
              </a:ext>
            </a:extLst>
          </p:cNvPr>
          <p:cNvSpPr>
            <a:spLocks noGrp="1"/>
          </p:cNvSpPr>
          <p:nvPr>
            <p:ph type="subTitle" idx="1"/>
          </p:nvPr>
        </p:nvSpPr>
        <p:spPr>
          <a:xfrm>
            <a:off x="1846051" y="3602038"/>
            <a:ext cx="1011326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C6F142BE-D473-44EA-AA94-4E5CA2538D66}"/>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5" name="Footer Placeholder 4">
            <a:extLst>
              <a:ext uri="{FF2B5EF4-FFF2-40B4-BE49-F238E27FC236}">
                <a16:creationId xmlns:a16="http://schemas.microsoft.com/office/drawing/2014/main" id="{F8963083-A052-43B7-9343-76F90F25B572}"/>
              </a:ext>
            </a:extLst>
          </p:cNvPr>
          <p:cNvSpPr>
            <a:spLocks noGrp="1"/>
          </p:cNvSpPr>
          <p:nvPr>
            <p:ph type="ftr" sz="quarter" idx="11"/>
          </p:nvPr>
        </p:nvSpPr>
        <p:spPr>
          <a:xfrm>
            <a:off x="5046452" y="6356350"/>
            <a:ext cx="41148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34E4ED11-D399-469B-AAD3-3BD9CDDA3A73}"/>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1557148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12B80-EC94-46B0-B1BA-44FFDAA6041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95904CD-5531-4E0B-AC14-28D1421CA4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C30BA8C-D57A-491C-A907-18094A61DB3E}"/>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5" name="Footer Placeholder 4">
            <a:extLst>
              <a:ext uri="{FF2B5EF4-FFF2-40B4-BE49-F238E27FC236}">
                <a16:creationId xmlns:a16="http://schemas.microsoft.com/office/drawing/2014/main" id="{FBA415D3-ACCD-4D82-883F-F3E47DC6F744}"/>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74235603-DC92-49C1-B56E-9302524B3A39}"/>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146644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D8527-FD85-4180-9FAE-910AAA384923}"/>
              </a:ext>
            </a:extLst>
          </p:cNvPr>
          <p:cNvSpPr>
            <a:spLocks noGrp="1"/>
          </p:cNvSpPr>
          <p:nvPr>
            <p:ph type="title"/>
          </p:nvPr>
        </p:nvSpPr>
        <p:spPr>
          <a:xfrm>
            <a:off x="1846051" y="1709738"/>
            <a:ext cx="10113267"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E0636EAA-A30B-468E-8E14-450BA7240356}"/>
              </a:ext>
            </a:extLst>
          </p:cNvPr>
          <p:cNvSpPr>
            <a:spLocks noGrp="1"/>
          </p:cNvSpPr>
          <p:nvPr>
            <p:ph type="body" idx="1"/>
          </p:nvPr>
        </p:nvSpPr>
        <p:spPr>
          <a:xfrm>
            <a:off x="1846051" y="4589463"/>
            <a:ext cx="101132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E12ADA-5412-4F02-9F7F-D47FB6EE5DFD}"/>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5" name="Footer Placeholder 4">
            <a:extLst>
              <a:ext uri="{FF2B5EF4-FFF2-40B4-BE49-F238E27FC236}">
                <a16:creationId xmlns:a16="http://schemas.microsoft.com/office/drawing/2014/main" id="{6AD8163B-4A9E-4DE6-9F15-C2BFB362DEDE}"/>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6" name="Slide Number Placeholder 5">
            <a:extLst>
              <a:ext uri="{FF2B5EF4-FFF2-40B4-BE49-F238E27FC236}">
                <a16:creationId xmlns:a16="http://schemas.microsoft.com/office/drawing/2014/main" id="{B274F2A7-4797-4895-B969-4F01CDE39FE0}"/>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3535762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C0912-D9A9-411F-9BB5-7B5E690A227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BBE4F3F-D1D7-4590-97EB-8BAEE0FE35FC}"/>
              </a:ext>
            </a:extLst>
          </p:cNvPr>
          <p:cNvSpPr>
            <a:spLocks noGrp="1"/>
          </p:cNvSpPr>
          <p:nvPr>
            <p:ph sz="half" idx="1"/>
          </p:nvPr>
        </p:nvSpPr>
        <p:spPr>
          <a:xfrm>
            <a:off x="1837426" y="1825625"/>
            <a:ext cx="478789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DED0818B-A6DA-4B23-97DC-E3B9116E344C}"/>
              </a:ext>
            </a:extLst>
          </p:cNvPr>
          <p:cNvSpPr>
            <a:spLocks noGrp="1"/>
          </p:cNvSpPr>
          <p:nvPr>
            <p:ph sz="half" idx="2"/>
          </p:nvPr>
        </p:nvSpPr>
        <p:spPr>
          <a:xfrm>
            <a:off x="7171426" y="1825625"/>
            <a:ext cx="478789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79B139B5-FF75-499C-9849-823EC877C8C7}"/>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6" name="Footer Placeholder 5">
            <a:extLst>
              <a:ext uri="{FF2B5EF4-FFF2-40B4-BE49-F238E27FC236}">
                <a16:creationId xmlns:a16="http://schemas.microsoft.com/office/drawing/2014/main" id="{A50C5FBB-D2AB-403D-A2C2-9BB7B1F5F515}"/>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71AF61EF-7785-4A08-9A37-FA8B8FEA36EE}"/>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2637970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498DE-1151-4B7B-9BBD-8C637401F9A6}"/>
              </a:ext>
            </a:extLst>
          </p:cNvPr>
          <p:cNvSpPr>
            <a:spLocks noGrp="1"/>
          </p:cNvSpPr>
          <p:nvPr>
            <p:ph type="title"/>
          </p:nvPr>
        </p:nvSpPr>
        <p:spPr>
          <a:xfrm>
            <a:off x="1846052" y="365125"/>
            <a:ext cx="10113267"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2726EF9-9062-4457-9C58-52BEEE07E53B}"/>
              </a:ext>
            </a:extLst>
          </p:cNvPr>
          <p:cNvSpPr>
            <a:spLocks noGrp="1"/>
          </p:cNvSpPr>
          <p:nvPr>
            <p:ph type="body" idx="1"/>
          </p:nvPr>
        </p:nvSpPr>
        <p:spPr>
          <a:xfrm>
            <a:off x="1846053" y="1681163"/>
            <a:ext cx="47574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DB33C2-E41B-46EA-91F2-772D75AEF3C3}"/>
              </a:ext>
            </a:extLst>
          </p:cNvPr>
          <p:cNvSpPr>
            <a:spLocks noGrp="1"/>
          </p:cNvSpPr>
          <p:nvPr>
            <p:ph sz="half" idx="2"/>
          </p:nvPr>
        </p:nvSpPr>
        <p:spPr>
          <a:xfrm>
            <a:off x="1846053" y="2505075"/>
            <a:ext cx="475742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C9D24315-820D-43EF-9054-73BCE5A9FA20}"/>
              </a:ext>
            </a:extLst>
          </p:cNvPr>
          <p:cNvSpPr>
            <a:spLocks noGrp="1"/>
          </p:cNvSpPr>
          <p:nvPr>
            <p:ph type="body" sz="quarter" idx="3"/>
          </p:nvPr>
        </p:nvSpPr>
        <p:spPr>
          <a:xfrm>
            <a:off x="7178464" y="1681163"/>
            <a:ext cx="478085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F1DA72-CEA8-4E4D-AD90-4DBD5E161E6C}"/>
              </a:ext>
            </a:extLst>
          </p:cNvPr>
          <p:cNvSpPr>
            <a:spLocks noGrp="1"/>
          </p:cNvSpPr>
          <p:nvPr>
            <p:ph sz="quarter" idx="4"/>
          </p:nvPr>
        </p:nvSpPr>
        <p:spPr>
          <a:xfrm>
            <a:off x="7178464" y="2505075"/>
            <a:ext cx="478085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99E6D162-37BE-4EC5-9A4E-DC4F99D59AFE}"/>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8" name="Footer Placeholder 7">
            <a:extLst>
              <a:ext uri="{FF2B5EF4-FFF2-40B4-BE49-F238E27FC236}">
                <a16:creationId xmlns:a16="http://schemas.microsoft.com/office/drawing/2014/main" id="{D315BBB2-3D5E-4E07-BFCE-F00775FE2274}"/>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9" name="Slide Number Placeholder 8">
            <a:extLst>
              <a:ext uri="{FF2B5EF4-FFF2-40B4-BE49-F238E27FC236}">
                <a16:creationId xmlns:a16="http://schemas.microsoft.com/office/drawing/2014/main" id="{89B84F85-9AD2-40AE-B131-C9D06262F0CB}"/>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1595817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D9F5-17F9-4D07-99A1-8E1BE47D6E4B}"/>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78FBCEE0-EB95-47F3-B225-8BCCD5E15502}"/>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4" name="Footer Placeholder 3">
            <a:extLst>
              <a:ext uri="{FF2B5EF4-FFF2-40B4-BE49-F238E27FC236}">
                <a16:creationId xmlns:a16="http://schemas.microsoft.com/office/drawing/2014/main" id="{54A4AB82-9AD1-44EA-9C1B-0C7D1AA97281}"/>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5" name="Slide Number Placeholder 4">
            <a:extLst>
              <a:ext uri="{FF2B5EF4-FFF2-40B4-BE49-F238E27FC236}">
                <a16:creationId xmlns:a16="http://schemas.microsoft.com/office/drawing/2014/main" id="{F32C190E-3B68-4A70-99F4-516F5E1F6684}"/>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20009969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1E65AC-6ACC-4D2F-8B64-3BF4B2EA63A8}"/>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3" name="Footer Placeholder 2">
            <a:extLst>
              <a:ext uri="{FF2B5EF4-FFF2-40B4-BE49-F238E27FC236}">
                <a16:creationId xmlns:a16="http://schemas.microsoft.com/office/drawing/2014/main" id="{00E2D69D-C3A7-47E3-88F0-0243BB249465}"/>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4" name="Slide Number Placeholder 3">
            <a:extLst>
              <a:ext uri="{FF2B5EF4-FFF2-40B4-BE49-F238E27FC236}">
                <a16:creationId xmlns:a16="http://schemas.microsoft.com/office/drawing/2014/main" id="{7F506973-2792-4828-B2C4-1C73F575FC24}"/>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11737666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1E65AC-6ACC-4D2F-8B64-3BF4B2EA63A8}"/>
              </a:ext>
            </a:extLst>
          </p:cNvPr>
          <p:cNvSpPr>
            <a:spLocks noGrp="1"/>
          </p:cNvSpPr>
          <p:nvPr>
            <p:ph type="dt" sz="half" idx="10"/>
          </p:nvPr>
        </p:nvSpPr>
        <p:spPr/>
        <p:txBody>
          <a:bodyPr/>
          <a:lstStyle/>
          <a:p>
            <a:fld id="{2EC0BA45-30F0-46A7-815A-6EA6483195CA}" type="datetimeFigureOut">
              <a:rPr lang="en-AU" smtClean="0"/>
              <a:t>09/10/2023</a:t>
            </a:fld>
            <a:endParaRPr lang="en-AU"/>
          </a:p>
        </p:txBody>
      </p:sp>
      <p:sp>
        <p:nvSpPr>
          <p:cNvPr id="3" name="Footer Placeholder 2">
            <a:extLst>
              <a:ext uri="{FF2B5EF4-FFF2-40B4-BE49-F238E27FC236}">
                <a16:creationId xmlns:a16="http://schemas.microsoft.com/office/drawing/2014/main" id="{00E2D69D-C3A7-47E3-88F0-0243BB249465}"/>
              </a:ext>
            </a:extLst>
          </p:cNvPr>
          <p:cNvSpPr>
            <a:spLocks noGrp="1"/>
          </p:cNvSpPr>
          <p:nvPr>
            <p:ph type="ftr" sz="quarter" idx="11"/>
          </p:nvPr>
        </p:nvSpPr>
        <p:spPr>
          <a:xfrm>
            <a:off x="5046452" y="6356350"/>
            <a:ext cx="4114800" cy="365125"/>
          </a:xfrm>
          <a:prstGeom prst="rect">
            <a:avLst/>
          </a:prstGeom>
        </p:spPr>
        <p:txBody>
          <a:bodyPr/>
          <a:lstStyle/>
          <a:p>
            <a:endParaRPr lang="en-AU"/>
          </a:p>
        </p:txBody>
      </p:sp>
      <p:sp>
        <p:nvSpPr>
          <p:cNvPr id="4" name="Slide Number Placeholder 3">
            <a:extLst>
              <a:ext uri="{FF2B5EF4-FFF2-40B4-BE49-F238E27FC236}">
                <a16:creationId xmlns:a16="http://schemas.microsoft.com/office/drawing/2014/main" id="{7F506973-2792-4828-B2C4-1C73F575FC24}"/>
              </a:ext>
            </a:extLst>
          </p:cNvPr>
          <p:cNvSpPr>
            <a:spLocks noGrp="1"/>
          </p:cNvSpPr>
          <p:nvPr>
            <p:ph type="sldNum" sz="quarter" idx="12"/>
          </p:nvPr>
        </p:nvSpPr>
        <p:spPr/>
        <p:txBody>
          <a:bodyPr/>
          <a:lstStyle/>
          <a:p>
            <a:fld id="{1E2AEC26-0F0C-409D-8CE5-95A5BD7A20DA}" type="slidenum">
              <a:rPr lang="en-AU" smtClean="0"/>
              <a:t>‹#›</a:t>
            </a:fld>
            <a:endParaRPr lang="en-AU"/>
          </a:p>
        </p:txBody>
      </p:sp>
    </p:spTree>
    <p:extLst>
      <p:ext uri="{BB962C8B-B14F-4D97-AF65-F5344CB8AC3E}">
        <p14:creationId xmlns:p14="http://schemas.microsoft.com/office/powerpoint/2010/main" val="10634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C6713DA-FBF4-44AB-BCC0-41E6D3B34B30}" type="datetimeFigureOut">
              <a:rPr lang="en-AU" smtClean="0"/>
              <a:t>09/10/2023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4140406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6713DA-FBF4-44AB-BCC0-41E6D3B34B30}" type="datetimeFigureOut">
              <a:rPr lang="en-AU" smtClean="0"/>
              <a:t>09/10/2023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759690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AC6713DA-FBF4-44AB-BCC0-41E6D3B34B30}" type="datetimeFigureOut">
              <a:rPr lang="en-AU" smtClean="0"/>
              <a:t>09/10/2023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543091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AC6713DA-FBF4-44AB-BCC0-41E6D3B34B30}" type="datetimeFigureOut">
              <a:rPr lang="en-AU" smtClean="0"/>
              <a:t>09/10/2023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1882493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AC6713DA-FBF4-44AB-BCC0-41E6D3B34B30}" type="datetimeFigureOut">
              <a:rPr lang="en-AU" smtClean="0"/>
              <a:t>09/10/2023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367445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6713DA-FBF4-44AB-BCC0-41E6D3B34B30}" type="datetimeFigureOut">
              <a:rPr lang="en-AU" smtClean="0"/>
              <a:t>09/10/2023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1988655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C6713DA-FBF4-44AB-BCC0-41E6D3B34B30}" type="datetimeFigureOut">
              <a:rPr lang="en-AU" smtClean="0"/>
              <a:t>09/10/2023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2424883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C6713DA-FBF4-44AB-BCC0-41E6D3B34B30}" type="datetimeFigureOut">
              <a:rPr lang="en-AU" smtClean="0"/>
              <a:t>09/10/2023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E3BD5F2-882C-468D-B048-92811A662FFE}" type="slidenum">
              <a:rPr lang="en-AU" smtClean="0"/>
              <a:t>‹#›</a:t>
            </a:fld>
            <a:endParaRPr lang="en-AU"/>
          </a:p>
        </p:txBody>
      </p:sp>
    </p:spTree>
    <p:extLst>
      <p:ext uri="{BB962C8B-B14F-4D97-AF65-F5344CB8AC3E}">
        <p14:creationId xmlns:p14="http://schemas.microsoft.com/office/powerpoint/2010/main" val="80029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microsoft.com/office/2007/relationships/hdphoto" Target="../media/hdphoto1.wdp"/><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6713DA-FBF4-44AB-BCC0-41E6D3B34B30}" type="datetimeFigureOut">
              <a:rPr lang="en-AU" smtClean="0"/>
              <a:t>09/10/2023</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BD5F2-882C-468D-B048-92811A662FFE}" type="slidenum">
              <a:rPr lang="en-AU" smtClean="0"/>
              <a:t>‹#›</a:t>
            </a:fld>
            <a:endParaRPr lang="en-AU"/>
          </a:p>
        </p:txBody>
      </p:sp>
      <p:sp>
        <p:nvSpPr>
          <p:cNvPr id="8" name="TextBox 7">
            <a:extLst>
              <a:ext uri="{FF2B5EF4-FFF2-40B4-BE49-F238E27FC236}">
                <a16:creationId xmlns:a16="http://schemas.microsoft.com/office/drawing/2014/main" id="{5855404B-5BCD-27D3-ABF5-9C95D7DF4CBC}"/>
              </a:ext>
            </a:extLst>
          </p:cNvPr>
          <p:cNvSpPr txBox="1"/>
          <p:nvPr userDrawn="1">
            <p:extLst>
              <p:ext uri="{1162E1C5-73C7-4A58-AE30-91384D911F3F}">
                <p184:classification xmlns:p184="http://schemas.microsoft.com/office/powerpoint/2018/4/main" val="hdr"/>
              </p:ext>
            </p:extLst>
          </p:nvPr>
        </p:nvSpPr>
        <p:spPr>
          <a:xfrm>
            <a:off x="5752275" y="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1867398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5C0928-A337-4730-883A-DBBF4761FD7E}"/>
              </a:ext>
            </a:extLst>
          </p:cNvPr>
          <p:cNvSpPr>
            <a:spLocks noGrp="1"/>
          </p:cNvSpPr>
          <p:nvPr>
            <p:ph type="title"/>
          </p:nvPr>
        </p:nvSpPr>
        <p:spPr>
          <a:xfrm>
            <a:off x="1837426" y="365125"/>
            <a:ext cx="10110159"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1707DB31-BB9E-4FCF-AB26-97D0290859FB}"/>
              </a:ext>
            </a:extLst>
          </p:cNvPr>
          <p:cNvSpPr>
            <a:spLocks noGrp="1"/>
          </p:cNvSpPr>
          <p:nvPr>
            <p:ph type="body" idx="1"/>
          </p:nvPr>
        </p:nvSpPr>
        <p:spPr>
          <a:xfrm>
            <a:off x="1837426" y="1825625"/>
            <a:ext cx="1011016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ADA42EEA-305C-4435-998A-D2101376F0AA}"/>
              </a:ext>
            </a:extLst>
          </p:cNvPr>
          <p:cNvSpPr>
            <a:spLocks noGrp="1"/>
          </p:cNvSpPr>
          <p:nvPr>
            <p:ph type="dt" sz="half" idx="2"/>
          </p:nvPr>
        </p:nvSpPr>
        <p:spPr>
          <a:xfrm>
            <a:off x="1846052"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C0BA45-30F0-46A7-815A-6EA6483195CA}" type="datetimeFigureOut">
              <a:rPr lang="en-AU" smtClean="0"/>
              <a:t>09/10/2023</a:t>
            </a:fld>
            <a:endParaRPr lang="en-AU"/>
          </a:p>
        </p:txBody>
      </p:sp>
      <p:sp>
        <p:nvSpPr>
          <p:cNvPr id="6" name="Slide Number Placeholder 5">
            <a:extLst>
              <a:ext uri="{FF2B5EF4-FFF2-40B4-BE49-F238E27FC236}">
                <a16:creationId xmlns:a16="http://schemas.microsoft.com/office/drawing/2014/main" id="{C137C167-4687-4C23-998B-074364B365BE}"/>
              </a:ext>
            </a:extLst>
          </p:cNvPr>
          <p:cNvSpPr>
            <a:spLocks noGrp="1"/>
          </p:cNvSpPr>
          <p:nvPr>
            <p:ph type="sldNum" sz="quarter" idx="4"/>
          </p:nvPr>
        </p:nvSpPr>
        <p:spPr>
          <a:xfrm>
            <a:off x="9756474" y="6356350"/>
            <a:ext cx="220284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AEC26-0F0C-409D-8CE5-95A5BD7A20DA}" type="slidenum">
              <a:rPr lang="en-AU" smtClean="0"/>
              <a:t>‹#›</a:t>
            </a:fld>
            <a:endParaRPr lang="en-AU"/>
          </a:p>
        </p:txBody>
      </p:sp>
      <p:pic>
        <p:nvPicPr>
          <p:cNvPr id="7" name="Picture 6">
            <a:extLst>
              <a:ext uri="{FF2B5EF4-FFF2-40B4-BE49-F238E27FC236}">
                <a16:creationId xmlns:a16="http://schemas.microsoft.com/office/drawing/2014/main" id="{15AFB929-DC8B-4EC6-939A-48D87A6E4B41}"/>
              </a:ext>
            </a:extLst>
          </p:cNvPr>
          <p:cNvPicPr>
            <a:picLocks noChangeAspect="1"/>
          </p:cNvPicPr>
          <p:nvPr userDrawn="1"/>
        </p:nvPicPr>
        <p:blipFill rotWithShape="1">
          <a:blip r:embed="rId10" cstate="print">
            <a:extLst>
              <a:ext uri="{BEBA8EAE-BF5A-486C-A8C5-ECC9F3942E4B}">
                <a14:imgProps xmlns:a14="http://schemas.microsoft.com/office/drawing/2010/main">
                  <a14:imgLayer r:embed="rId11">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a:off x="0" y="-10634"/>
            <a:ext cx="2218660" cy="6868633"/>
          </a:xfrm>
          <a:prstGeom prst="rect">
            <a:avLst/>
          </a:prstGeom>
        </p:spPr>
      </p:pic>
      <p:sp>
        <p:nvSpPr>
          <p:cNvPr id="8" name="Rectangle 7">
            <a:extLst>
              <a:ext uri="{FF2B5EF4-FFF2-40B4-BE49-F238E27FC236}">
                <a16:creationId xmlns:a16="http://schemas.microsoft.com/office/drawing/2014/main" id="{76A64F06-9E44-4E72-8D24-19BCC5CFFD7E}"/>
              </a:ext>
            </a:extLst>
          </p:cNvPr>
          <p:cNvSpPr/>
          <p:nvPr userDrawn="1"/>
        </p:nvSpPr>
        <p:spPr>
          <a:xfrm>
            <a:off x="0" y="-10633"/>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ooter Placeholder 4">
            <a:extLst>
              <a:ext uri="{FF2B5EF4-FFF2-40B4-BE49-F238E27FC236}">
                <a16:creationId xmlns:a16="http://schemas.microsoft.com/office/drawing/2014/main" id="{6D2CCDA6-0E6D-47DE-B63F-513013CEA0AE}"/>
              </a:ext>
            </a:extLst>
          </p:cNvPr>
          <p:cNvSpPr>
            <a:spLocks noGrp="1"/>
          </p:cNvSpPr>
          <p:nvPr>
            <p:ph type="ftr" sz="quarter" idx="3"/>
          </p:nvPr>
        </p:nvSpPr>
        <p:spPr>
          <a:xfrm>
            <a:off x="5115463" y="6356350"/>
            <a:ext cx="4114800" cy="365125"/>
          </a:xfrm>
          <a:prstGeom prst="rect">
            <a:avLst/>
          </a:prstGeom>
        </p:spPr>
        <p:txBody>
          <a:bodyPr anchor="ctr"/>
          <a:lstStyle>
            <a:lvl1pPr algn="ctr">
              <a:defRPr/>
            </a:lvl1pPr>
          </a:lstStyle>
          <a:p>
            <a:r>
              <a:rPr lang="en-AU" sz="1200" b="1" dirty="0">
                <a:solidFill>
                  <a:srgbClr val="FF0000"/>
                </a:solidFill>
                <a:latin typeface="Arial" panose="020B0604020202020204" pitchFamily="34" charset="0"/>
                <a:cs typeface="Arial" panose="020B0604020202020204" pitchFamily="34" charset="0"/>
              </a:rPr>
              <a:t>OFFICIAL</a:t>
            </a:r>
          </a:p>
        </p:txBody>
      </p:sp>
      <p:sp>
        <p:nvSpPr>
          <p:cNvPr id="10" name="TextBox 9">
            <a:extLst>
              <a:ext uri="{FF2B5EF4-FFF2-40B4-BE49-F238E27FC236}">
                <a16:creationId xmlns:a16="http://schemas.microsoft.com/office/drawing/2014/main" id="{C52CD63E-513E-4229-760F-573E7C89F736}"/>
              </a:ext>
            </a:extLst>
          </p:cNvPr>
          <p:cNvSpPr txBox="1"/>
          <p:nvPr userDrawn="1">
            <p:extLst>
              <p:ext uri="{1162E1C5-73C7-4A58-AE30-91384D911F3F}">
                <p184:classification xmlns:p184="http://schemas.microsoft.com/office/powerpoint/2018/4/main" val="hdr"/>
              </p:ext>
            </p:extLst>
          </p:nvPr>
        </p:nvSpPr>
        <p:spPr>
          <a:xfrm>
            <a:off x="5752275" y="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56819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microsoft.com/office/2007/relationships/hdphoto" Target="../media/hdphoto3.wdp"/><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BEBA8EAE-BF5A-486C-A8C5-ECC9F3942E4B}">
                <a14:imgProps xmlns:a14="http://schemas.microsoft.com/office/drawing/2010/main">
                  <a14:imgLayer r:embed="rId3">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flipH="1">
            <a:off x="9973340" y="-10633"/>
            <a:ext cx="2218660" cy="6868633"/>
          </a:xfrm>
          <a:prstGeom prst="rect">
            <a:avLst/>
          </a:prstGeom>
        </p:spPr>
      </p:pic>
      <p:sp>
        <p:nvSpPr>
          <p:cNvPr id="6" name="Rectangle 5"/>
          <p:cNvSpPr/>
          <p:nvPr/>
        </p:nvSpPr>
        <p:spPr>
          <a:xfrm>
            <a:off x="5581" y="36260"/>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extBox 1"/>
          <p:cNvSpPr txBox="1"/>
          <p:nvPr/>
        </p:nvSpPr>
        <p:spPr>
          <a:xfrm>
            <a:off x="4212771" y="432707"/>
            <a:ext cx="1975758" cy="261610"/>
          </a:xfrm>
          <a:prstGeom prst="rect">
            <a:avLst/>
          </a:prstGeom>
          <a:noFill/>
        </p:spPr>
        <p:txBody>
          <a:bodyPr wrap="square" rtlCol="0">
            <a:spAutoFit/>
          </a:bodyPr>
          <a:lstStyle/>
          <a:p>
            <a:pPr algn="ctr"/>
            <a:r>
              <a:rPr lang="en-AU" sz="1100" b="1" dirty="0">
                <a:solidFill>
                  <a:srgbClr val="FF0000"/>
                </a:solidFill>
                <a:latin typeface="Arial" panose="020B0604020202020204" pitchFamily="34" charset="0"/>
                <a:cs typeface="Arial" panose="020B0604020202020204" pitchFamily="34" charset="0"/>
              </a:rPr>
              <a:t>OFFICIAL</a:t>
            </a:r>
          </a:p>
        </p:txBody>
      </p:sp>
      <p:sp>
        <p:nvSpPr>
          <p:cNvPr id="3" name="TextBox 2"/>
          <p:cNvSpPr txBox="1"/>
          <p:nvPr/>
        </p:nvSpPr>
        <p:spPr>
          <a:xfrm>
            <a:off x="4580164" y="6310993"/>
            <a:ext cx="1453243" cy="261610"/>
          </a:xfrm>
          <a:prstGeom prst="rect">
            <a:avLst/>
          </a:prstGeom>
          <a:noFill/>
        </p:spPr>
        <p:txBody>
          <a:bodyPr wrap="square" rtlCol="0">
            <a:spAutoFit/>
          </a:bodyPr>
          <a:lstStyle/>
          <a:p>
            <a:pPr algn="ctr"/>
            <a:r>
              <a:rPr lang="en-AU" sz="1100" b="1" dirty="0">
                <a:solidFill>
                  <a:srgbClr val="FF0000"/>
                </a:solidFill>
                <a:latin typeface="Arial" panose="020B0604020202020204" pitchFamily="34" charset="0"/>
                <a:cs typeface="Arial" panose="020B0604020202020204" pitchFamily="34" charset="0"/>
              </a:rPr>
              <a:t>OFFICIAL</a:t>
            </a:r>
          </a:p>
        </p:txBody>
      </p:sp>
      <p:sp>
        <p:nvSpPr>
          <p:cNvPr id="4" name="Title 2">
            <a:extLst>
              <a:ext uri="{FF2B5EF4-FFF2-40B4-BE49-F238E27FC236}">
                <a16:creationId xmlns:a16="http://schemas.microsoft.com/office/drawing/2014/main" id="{11F1A032-162A-735F-C818-F779D303AC67}"/>
              </a:ext>
            </a:extLst>
          </p:cNvPr>
          <p:cNvSpPr txBox="1">
            <a:spLocks/>
          </p:cNvSpPr>
          <p:nvPr/>
        </p:nvSpPr>
        <p:spPr>
          <a:xfrm>
            <a:off x="208472" y="1823954"/>
            <a:ext cx="10177732" cy="2130253"/>
          </a:xfrm>
          <a:prstGeom prst="rect">
            <a:avLst/>
          </a:prstGeom>
        </p:spPr>
        <p:txBody>
          <a:bodyPr vert="horz" lIns="0" tIns="0" rIns="0" bIns="0" rtlCol="0" anchor="b">
            <a:noAutofit/>
          </a:bodyPr>
          <a:lstStyle>
            <a:lvl1pPr algn="r" defTabSz="914400" rtl="0" eaLnBrk="1" latinLnBrk="0" hangingPunct="1">
              <a:lnSpc>
                <a:spcPts val="5000"/>
              </a:lnSpc>
              <a:spcBef>
                <a:spcPct val="0"/>
              </a:spcBef>
              <a:buNone/>
              <a:defRPr sz="6000" b="1" kern="1200" cap="all" spc="-300" baseline="0">
                <a:solidFill>
                  <a:schemeClr val="tx1"/>
                </a:solidFill>
                <a:latin typeface="+mj-lt"/>
                <a:ea typeface="+mj-ea"/>
                <a:cs typeface="+mj-cs"/>
              </a:defRPr>
            </a:lvl1pPr>
          </a:lstStyle>
          <a:p>
            <a:pPr marL="0" marR="0" lvl="0" indent="0" algn="ctr" defTabSz="914400" rtl="0" eaLnBrk="1" fontAlgn="auto" latinLnBrk="0" hangingPunct="1">
              <a:lnSpc>
                <a:spcPts val="5000"/>
              </a:lnSpc>
              <a:spcBef>
                <a:spcPct val="0"/>
              </a:spcBef>
              <a:spcAft>
                <a:spcPts val="0"/>
              </a:spcAft>
              <a:buClrTx/>
              <a:buSzTx/>
              <a:buFontTx/>
              <a:buNone/>
              <a:tabLst/>
              <a:defRPr/>
            </a:pPr>
            <a:r>
              <a:rPr kumimoji="0" lang="en-US" sz="6000" b="1" i="0" u="none" strike="noStrike" kern="1200" cap="all" spc="-300" normalizeH="0" baseline="0" noProof="0" dirty="0">
                <a:ln>
                  <a:noFill/>
                </a:ln>
                <a:solidFill>
                  <a:srgbClr val="2283A6"/>
                </a:solidFill>
                <a:effectLst/>
                <a:uLnTx/>
                <a:uFillTx/>
                <a:latin typeface="Arial"/>
                <a:ea typeface="+mj-ea"/>
                <a:cs typeface="+mj-cs"/>
              </a:rPr>
              <a:t>COMPREHENSIVE PALLIATIVE CARE IN       AGED CARE</a:t>
            </a:r>
          </a:p>
        </p:txBody>
      </p:sp>
      <p:sp>
        <p:nvSpPr>
          <p:cNvPr id="8" name="TextBox 7">
            <a:extLst>
              <a:ext uri="{FF2B5EF4-FFF2-40B4-BE49-F238E27FC236}">
                <a16:creationId xmlns:a16="http://schemas.microsoft.com/office/drawing/2014/main" id="{9B2BC6CA-6854-CFE8-9F99-9D148E9DEB11}"/>
              </a:ext>
            </a:extLst>
          </p:cNvPr>
          <p:cNvSpPr txBox="1"/>
          <p:nvPr/>
        </p:nvSpPr>
        <p:spPr>
          <a:xfrm>
            <a:off x="435427" y="5055242"/>
            <a:ext cx="8943704" cy="651905"/>
          </a:xfrm>
          <a:prstGeom prst="rect">
            <a:avLst/>
          </a:prstGeom>
          <a:noFill/>
        </p:spPr>
        <p:txBody>
          <a:bodyPr wrap="square" lIns="0" tIns="36000" rIns="0" bIns="0" rtlCol="0">
            <a:spAutoFit/>
          </a:bodyPr>
          <a:lstStyle/>
          <a:p>
            <a:r>
              <a:rPr lang="en-AU" sz="2000" b="1" spc="-100" dirty="0">
                <a:solidFill>
                  <a:srgbClr val="002060"/>
                </a:solidFill>
                <a:latin typeface="Arial" panose="020B0604020202020204" pitchFamily="34" charset="0"/>
                <a:cs typeface="Arial" panose="020B0604020202020204" pitchFamily="34" charset="0"/>
              </a:rPr>
              <a:t>Kate Swetenham. Director of Nursing, End of Life Team, Department for Health and Wellbeing.</a:t>
            </a:r>
            <a:endParaRPr lang="en-AU" sz="1600" spc="-1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2536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139881-2D98-6060-56EF-B7D267B1A612}"/>
              </a:ext>
            </a:extLst>
          </p:cNvPr>
          <p:cNvSpPr>
            <a:spLocks noGrp="1"/>
          </p:cNvSpPr>
          <p:nvPr>
            <p:ph type="title"/>
          </p:nvPr>
        </p:nvSpPr>
        <p:spPr/>
        <p:txBody>
          <a:bodyPr>
            <a:normAutofit/>
          </a:bodyPr>
          <a:lstStyle/>
          <a:p>
            <a:r>
              <a:rPr lang="en-AU" sz="2800" dirty="0"/>
              <a:t>Residents whose cases were discussed in Family meetings/ Case Conferences were less likely to be transferred to hospital</a:t>
            </a:r>
          </a:p>
        </p:txBody>
      </p:sp>
      <p:sp>
        <p:nvSpPr>
          <p:cNvPr id="8" name="Content Placeholder 7">
            <a:extLst>
              <a:ext uri="{FF2B5EF4-FFF2-40B4-BE49-F238E27FC236}">
                <a16:creationId xmlns:a16="http://schemas.microsoft.com/office/drawing/2014/main" id="{5FCE2D0D-D732-B4D1-CEFF-3D6C770F36C0}"/>
              </a:ext>
            </a:extLst>
          </p:cNvPr>
          <p:cNvSpPr>
            <a:spLocks noGrp="1"/>
          </p:cNvSpPr>
          <p:nvPr>
            <p:ph idx="1"/>
          </p:nvPr>
        </p:nvSpPr>
        <p:spPr>
          <a:xfrm>
            <a:off x="1837426" y="1825625"/>
            <a:ext cx="10110160" cy="2380615"/>
          </a:xfrm>
        </p:spPr>
        <p:txBody>
          <a:bodyPr>
            <a:normAutofit/>
          </a:bodyPr>
          <a:lstStyle/>
          <a:p>
            <a:pPr marL="0" indent="0">
              <a:buNone/>
            </a:pPr>
            <a:r>
              <a:rPr lang="en-AU" b="1" dirty="0">
                <a:solidFill>
                  <a:schemeClr val="accent4"/>
                </a:solidFill>
                <a:effectLst>
                  <a:outerShdw blurRad="38100" dist="38100" dir="2700000" algn="tl">
                    <a:srgbClr val="000000">
                      <a:alpha val="43137"/>
                    </a:srgbClr>
                  </a:outerShdw>
                </a:effectLst>
              </a:rPr>
              <a:t>Case conferences</a:t>
            </a:r>
            <a:endParaRPr lang="en-AU" dirty="0"/>
          </a:p>
          <a:p>
            <a:pPr marL="0" indent="0">
              <a:buNone/>
            </a:pPr>
            <a:r>
              <a:rPr lang="en-AU" sz="2000" dirty="0"/>
              <a:t>Case conferences enable the care team to engage with residents and their families to understand and document their future care wishes</a:t>
            </a:r>
            <a:endParaRPr lang="en-AU" sz="2000" i="1" dirty="0"/>
          </a:p>
          <a:p>
            <a:r>
              <a:rPr lang="en-AU" sz="2000" i="1" dirty="0"/>
              <a:t>Metropolitan pilot: </a:t>
            </a:r>
            <a:r>
              <a:rPr lang="en-AU" sz="2000" dirty="0"/>
              <a:t>51 case conferences were held in Eldercare participating sites.</a:t>
            </a:r>
          </a:p>
          <a:p>
            <a:r>
              <a:rPr lang="en-AU" sz="2000" i="1" dirty="0"/>
              <a:t>Regional pilot: </a:t>
            </a:r>
            <a:r>
              <a:rPr lang="en-AU" sz="2000" dirty="0"/>
              <a:t>40 case conferences were conducted in regional RAC sites, a 30% increase since the pilot’s commencement.</a:t>
            </a:r>
          </a:p>
        </p:txBody>
      </p:sp>
      <p:cxnSp>
        <p:nvCxnSpPr>
          <p:cNvPr id="3" name="Connector: Elbow 2">
            <a:extLst>
              <a:ext uri="{FF2B5EF4-FFF2-40B4-BE49-F238E27FC236}">
                <a16:creationId xmlns:a16="http://schemas.microsoft.com/office/drawing/2014/main" id="{598A5F5B-56EA-B20D-1767-B9EE1C30A605}"/>
              </a:ext>
            </a:extLst>
          </p:cNvPr>
          <p:cNvCxnSpPr>
            <a:cxnSpLocks/>
            <a:endCxn id="5" idx="3"/>
          </p:cNvCxnSpPr>
          <p:nvPr/>
        </p:nvCxnSpPr>
        <p:spPr>
          <a:xfrm rot="16200000" flipH="1">
            <a:off x="10902200" y="4105999"/>
            <a:ext cx="1325564" cy="191590"/>
          </a:xfrm>
          <a:prstGeom prst="bentConnector4">
            <a:avLst>
              <a:gd name="adj1" fmla="val -263"/>
              <a:gd name="adj2" fmla="val 219317"/>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AE2737C-09AE-DB00-0560-5E1C2ADFC6FF}"/>
              </a:ext>
            </a:extLst>
          </p:cNvPr>
          <p:cNvSpPr txBox="1"/>
          <p:nvPr/>
        </p:nvSpPr>
        <p:spPr>
          <a:xfrm>
            <a:off x="1854828" y="4402911"/>
            <a:ext cx="9805949" cy="923330"/>
          </a:xfrm>
          <a:prstGeom prst="rect">
            <a:avLst/>
          </a:prstGeom>
          <a:noFill/>
        </p:spPr>
        <p:txBody>
          <a:bodyPr wrap="square">
            <a:spAutoFit/>
          </a:bodyPr>
          <a:lstStyle/>
          <a:p>
            <a:pPr marL="0" indent="0" algn="ctr">
              <a:buNone/>
            </a:pPr>
            <a:r>
              <a:rPr lang="en-AU" i="1" dirty="0">
                <a:latin typeface="Arial" panose="020B0604020202020204" pitchFamily="34" charset="0"/>
                <a:cs typeface="Arial" panose="020B0604020202020204" pitchFamily="34" charset="0"/>
              </a:rPr>
              <a:t>Increase in case conferences in regional sites was likely due to the establishment of Needs Rounds and case-based discussions facilitated by medical consultant, and attended by GPs and other health providers.</a:t>
            </a:r>
          </a:p>
        </p:txBody>
      </p:sp>
    </p:spTree>
    <p:extLst>
      <p:ext uri="{BB962C8B-B14F-4D97-AF65-F5344CB8AC3E}">
        <p14:creationId xmlns:p14="http://schemas.microsoft.com/office/powerpoint/2010/main" val="356363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B139881-2D98-6060-56EF-B7D267B1A612}"/>
              </a:ext>
            </a:extLst>
          </p:cNvPr>
          <p:cNvSpPr>
            <a:spLocks noGrp="1"/>
          </p:cNvSpPr>
          <p:nvPr>
            <p:ph type="title"/>
          </p:nvPr>
        </p:nvSpPr>
        <p:spPr/>
        <p:txBody>
          <a:bodyPr>
            <a:noAutofit/>
          </a:bodyPr>
          <a:lstStyle/>
          <a:p>
            <a:r>
              <a:rPr lang="en-AU" sz="2800" dirty="0"/>
              <a:t>53% of surveyed Eldercare staff reported no prior palliative care training through education or professional development. This emphasises the importance of additional palliative and end of life care training within the professional environment</a:t>
            </a:r>
          </a:p>
        </p:txBody>
      </p:sp>
      <p:sp>
        <p:nvSpPr>
          <p:cNvPr id="8" name="Content Placeholder 7">
            <a:extLst>
              <a:ext uri="{FF2B5EF4-FFF2-40B4-BE49-F238E27FC236}">
                <a16:creationId xmlns:a16="http://schemas.microsoft.com/office/drawing/2014/main" id="{5FCE2D0D-D732-B4D1-CEFF-3D6C770F36C0}"/>
              </a:ext>
            </a:extLst>
          </p:cNvPr>
          <p:cNvSpPr>
            <a:spLocks noGrp="1"/>
          </p:cNvSpPr>
          <p:nvPr>
            <p:ph idx="1"/>
          </p:nvPr>
        </p:nvSpPr>
        <p:spPr>
          <a:xfrm>
            <a:off x="1837426" y="1825626"/>
            <a:ext cx="2134499" cy="431800"/>
          </a:xfrm>
        </p:spPr>
        <p:txBody>
          <a:bodyPr>
            <a:normAutofit/>
          </a:bodyPr>
          <a:lstStyle/>
          <a:p>
            <a:pPr marL="0" indent="0">
              <a:buNone/>
            </a:pPr>
            <a:r>
              <a:rPr lang="en-AU" b="1" dirty="0">
                <a:solidFill>
                  <a:srgbClr val="7030A0"/>
                </a:solidFill>
                <a:effectLst>
                  <a:outerShdw blurRad="38100" dist="38100" dir="2700000" algn="tl">
                    <a:srgbClr val="000000">
                      <a:alpha val="43137"/>
                    </a:srgbClr>
                  </a:outerShdw>
                </a:effectLst>
              </a:rPr>
              <a:t>Staff training</a:t>
            </a:r>
          </a:p>
        </p:txBody>
      </p:sp>
      <p:graphicFrame>
        <p:nvGraphicFramePr>
          <p:cNvPr id="10" name="Table 9">
            <a:extLst>
              <a:ext uri="{FF2B5EF4-FFF2-40B4-BE49-F238E27FC236}">
                <a16:creationId xmlns:a16="http://schemas.microsoft.com/office/drawing/2014/main" id="{3E00155D-FA06-F366-771F-BC8184CF11B4}"/>
              </a:ext>
            </a:extLst>
          </p:cNvPr>
          <p:cNvGraphicFramePr>
            <a:graphicFrameLocks noGrp="1"/>
          </p:cNvGraphicFramePr>
          <p:nvPr>
            <p:extLst>
              <p:ext uri="{D42A27DB-BD31-4B8C-83A1-F6EECF244321}">
                <p14:modId xmlns:p14="http://schemas.microsoft.com/office/powerpoint/2010/main" val="3606365193"/>
              </p:ext>
            </p:extLst>
          </p:nvPr>
        </p:nvGraphicFramePr>
        <p:xfrm>
          <a:off x="1837426" y="4519538"/>
          <a:ext cx="10099735" cy="1688084"/>
        </p:xfrm>
        <a:graphic>
          <a:graphicData uri="http://schemas.openxmlformats.org/drawingml/2006/table">
            <a:tbl>
              <a:tblPr firstRow="1" firstCol="1" bandRow="1">
                <a:tableStyleId>{5940675A-B579-460E-94D1-54222C63F5DA}</a:tableStyleId>
              </a:tblPr>
              <a:tblGrid>
                <a:gridCol w="6725549">
                  <a:extLst>
                    <a:ext uri="{9D8B030D-6E8A-4147-A177-3AD203B41FA5}">
                      <a16:colId xmlns:a16="http://schemas.microsoft.com/office/drawing/2014/main" val="963108883"/>
                    </a:ext>
                  </a:extLst>
                </a:gridCol>
                <a:gridCol w="1687093">
                  <a:extLst>
                    <a:ext uri="{9D8B030D-6E8A-4147-A177-3AD203B41FA5}">
                      <a16:colId xmlns:a16="http://schemas.microsoft.com/office/drawing/2014/main" val="140639900"/>
                    </a:ext>
                  </a:extLst>
                </a:gridCol>
                <a:gridCol w="1687093">
                  <a:extLst>
                    <a:ext uri="{9D8B030D-6E8A-4147-A177-3AD203B41FA5}">
                      <a16:colId xmlns:a16="http://schemas.microsoft.com/office/drawing/2014/main" val="302967840"/>
                    </a:ext>
                  </a:extLst>
                </a:gridCol>
              </a:tblGrid>
              <a:tr h="294583">
                <a:tc>
                  <a:txBody>
                    <a:bodyPr/>
                    <a:lstStyle/>
                    <a:p>
                      <a:pPr algn="ctr">
                        <a:lnSpc>
                          <a:spcPct val="105000"/>
                        </a:lnSpc>
                        <a:spcAft>
                          <a:spcPts val="800"/>
                        </a:spcAft>
                      </a:pPr>
                      <a:r>
                        <a:rPr lang="en-AU" sz="1100" b="1" dirty="0">
                          <a:effectLst/>
                          <a:latin typeface="Arial" panose="020B0604020202020204" pitchFamily="34" charset="0"/>
                          <a:cs typeface="Arial" panose="020B0604020202020204" pitchFamily="34" charset="0"/>
                        </a:rPr>
                        <a:t>Statement</a:t>
                      </a:r>
                      <a:endParaRPr lang="en-AU" sz="1100" b="1"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200"/>
                        </a:spcAft>
                      </a:pPr>
                      <a:r>
                        <a:rPr lang="en-AU" sz="1100" b="1" dirty="0">
                          <a:effectLst/>
                          <a:latin typeface="Arial" panose="020B0604020202020204" pitchFamily="34" charset="0"/>
                          <a:cs typeface="Arial" panose="020B0604020202020204" pitchFamily="34" charset="0"/>
                        </a:rPr>
                        <a:t>% rated ‘Strongly agree’</a:t>
                      </a:r>
                    </a:p>
                    <a:p>
                      <a:pPr algn="ctr">
                        <a:lnSpc>
                          <a:spcPct val="105000"/>
                        </a:lnSpc>
                        <a:spcAft>
                          <a:spcPts val="200"/>
                        </a:spcAft>
                      </a:pPr>
                      <a:r>
                        <a:rPr lang="en-AU" sz="1100" b="1" i="1" dirty="0">
                          <a:effectLst/>
                          <a:latin typeface="Arial" panose="020B0604020202020204" pitchFamily="34" charset="0"/>
                          <a:cs typeface="Arial" panose="020B0604020202020204" pitchFamily="34" charset="0"/>
                        </a:rPr>
                        <a:t>(Pre- training)</a:t>
                      </a:r>
                      <a:endParaRPr lang="en-AU" sz="1100" b="1" i="1"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200"/>
                        </a:spcAft>
                      </a:pPr>
                      <a:r>
                        <a:rPr lang="en-AU" sz="1100" b="1" dirty="0">
                          <a:effectLst/>
                          <a:latin typeface="Arial" panose="020B0604020202020204" pitchFamily="34" charset="0"/>
                          <a:cs typeface="Arial" panose="020B0604020202020204" pitchFamily="34" charset="0"/>
                        </a:rPr>
                        <a:t>% rated ‘Strongly agree’</a:t>
                      </a:r>
                    </a:p>
                    <a:p>
                      <a:pPr algn="ctr">
                        <a:lnSpc>
                          <a:spcPct val="105000"/>
                        </a:lnSpc>
                        <a:spcAft>
                          <a:spcPts val="200"/>
                        </a:spcAft>
                      </a:pPr>
                      <a:r>
                        <a:rPr lang="en-AU" sz="1100" b="1" i="1" dirty="0">
                          <a:effectLst/>
                          <a:latin typeface="Arial" panose="020B0604020202020204" pitchFamily="34" charset="0"/>
                          <a:cs typeface="Arial" panose="020B0604020202020204" pitchFamily="34" charset="0"/>
                        </a:rPr>
                        <a:t>(Post- training)</a:t>
                      </a:r>
                      <a:endParaRPr lang="en-AU" sz="1100" b="1" i="1"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48446603"/>
                  </a:ext>
                </a:extLst>
              </a:tr>
              <a:tr h="79256">
                <a:tc>
                  <a:txBody>
                    <a:bodyPr/>
                    <a:lstStyle/>
                    <a:p>
                      <a:pPr algn="just">
                        <a:lnSpc>
                          <a:spcPct val="105000"/>
                        </a:lnSpc>
                        <a:spcAft>
                          <a:spcPts val="800"/>
                        </a:spcAft>
                      </a:pPr>
                      <a:r>
                        <a:rPr lang="en-AU" sz="1100" dirty="0">
                          <a:effectLst/>
                          <a:latin typeface="Arial" panose="020B0604020202020204" pitchFamily="34" charset="0"/>
                          <a:cs typeface="Arial" panose="020B0604020202020204" pitchFamily="34" charset="0"/>
                        </a:rPr>
                        <a:t>I know the role of the palliative care team at Eldercare </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21%</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93%</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945494861"/>
                  </a:ext>
                </a:extLst>
              </a:tr>
              <a:tr h="79256">
                <a:tc>
                  <a:txBody>
                    <a:bodyPr/>
                    <a:lstStyle/>
                    <a:p>
                      <a:pPr algn="just">
                        <a:lnSpc>
                          <a:spcPct val="105000"/>
                        </a:lnSpc>
                        <a:spcAft>
                          <a:spcPts val="800"/>
                        </a:spcAft>
                      </a:pPr>
                      <a:r>
                        <a:rPr lang="en-AU" sz="1100" dirty="0">
                          <a:effectLst/>
                          <a:latin typeface="Arial" panose="020B0604020202020204" pitchFamily="34" charset="0"/>
                          <a:cs typeface="Arial" panose="020B0604020202020204" pitchFamily="34" charset="0"/>
                        </a:rPr>
                        <a:t>I feel confident recognising signs of deterioration in a resident and reporting this to the GP </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50%</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79%</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506043047"/>
                  </a:ext>
                </a:extLst>
              </a:tr>
              <a:tr h="114689">
                <a:tc>
                  <a:txBody>
                    <a:bodyPr/>
                    <a:lstStyle/>
                    <a:p>
                      <a:pPr algn="just">
                        <a:lnSpc>
                          <a:spcPct val="105000"/>
                        </a:lnSpc>
                        <a:spcAft>
                          <a:spcPts val="800"/>
                        </a:spcAft>
                      </a:pPr>
                      <a:r>
                        <a:rPr lang="en-AU" sz="1100" dirty="0">
                          <a:effectLst/>
                          <a:latin typeface="Arial" panose="020B0604020202020204" pitchFamily="34" charset="0"/>
                          <a:cs typeface="Arial" panose="020B0604020202020204" pitchFamily="34" charset="0"/>
                        </a:rPr>
                        <a:t>I feel confident communicating with resident’s and families at times of deterioration and end of life </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7%</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71%</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68361137"/>
                  </a:ext>
                </a:extLst>
              </a:tr>
              <a:tr h="79256">
                <a:tc>
                  <a:txBody>
                    <a:bodyPr/>
                    <a:lstStyle/>
                    <a:p>
                      <a:pPr algn="just">
                        <a:lnSpc>
                          <a:spcPct val="105000"/>
                        </a:lnSpc>
                        <a:spcAft>
                          <a:spcPts val="800"/>
                        </a:spcAft>
                      </a:pPr>
                      <a:r>
                        <a:rPr lang="en-AU" sz="1100" dirty="0">
                          <a:effectLst/>
                          <a:latin typeface="Arial" panose="020B0604020202020204" pitchFamily="34" charset="0"/>
                          <a:cs typeface="Arial" panose="020B0604020202020204" pitchFamily="34" charset="0"/>
                        </a:rPr>
                        <a:t>I feel confident recognising signs and symptoms at end of life and reporting them to the GP </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a:effectLst/>
                          <a:latin typeface="Arial" panose="020B0604020202020204" pitchFamily="34" charset="0"/>
                          <a:cs typeface="Arial" panose="020B0604020202020204" pitchFamily="34" charset="0"/>
                        </a:rPr>
                        <a:t>50%</a:t>
                      </a:r>
                      <a:endParaRPr lang="en-AU" sz="11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100%</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14709665"/>
                  </a:ext>
                </a:extLst>
              </a:tr>
              <a:tr h="79256">
                <a:tc>
                  <a:txBody>
                    <a:bodyPr/>
                    <a:lstStyle/>
                    <a:p>
                      <a:pPr algn="just">
                        <a:lnSpc>
                          <a:spcPct val="105000"/>
                        </a:lnSpc>
                        <a:spcAft>
                          <a:spcPts val="800"/>
                        </a:spcAft>
                      </a:pPr>
                      <a:r>
                        <a:rPr lang="en-AU" sz="1100">
                          <a:effectLst/>
                          <a:latin typeface="Arial" panose="020B0604020202020204" pitchFamily="34" charset="0"/>
                          <a:cs typeface="Arial" panose="020B0604020202020204" pitchFamily="34" charset="0"/>
                        </a:rPr>
                        <a:t>I feel confident in recognising the needs of a resident’s cultural, spiritual and religious needs </a:t>
                      </a:r>
                      <a:endParaRPr lang="en-AU" sz="11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0%</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43%</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023007926"/>
                  </a:ext>
                </a:extLst>
              </a:tr>
              <a:tr h="79256">
                <a:tc>
                  <a:txBody>
                    <a:bodyPr/>
                    <a:lstStyle/>
                    <a:p>
                      <a:pPr algn="just">
                        <a:lnSpc>
                          <a:spcPct val="105000"/>
                        </a:lnSpc>
                        <a:spcAft>
                          <a:spcPts val="800"/>
                        </a:spcAft>
                      </a:pPr>
                      <a:r>
                        <a:rPr lang="en-AU" sz="1100">
                          <a:effectLst/>
                          <a:latin typeface="Arial" panose="020B0604020202020204" pitchFamily="34" charset="0"/>
                          <a:cs typeface="Arial" panose="020B0604020202020204" pitchFamily="34" charset="0"/>
                        </a:rPr>
                        <a:t>I have an understanding of the loss, grief and bereavement needs of residents and families </a:t>
                      </a:r>
                      <a:endParaRPr lang="en-AU" sz="11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7%</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64%</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71372253"/>
                  </a:ext>
                </a:extLst>
              </a:tr>
              <a:tr h="79256">
                <a:tc>
                  <a:txBody>
                    <a:bodyPr/>
                    <a:lstStyle/>
                    <a:p>
                      <a:pPr algn="just">
                        <a:lnSpc>
                          <a:spcPct val="105000"/>
                        </a:lnSpc>
                        <a:spcAft>
                          <a:spcPts val="800"/>
                        </a:spcAft>
                      </a:pPr>
                      <a:r>
                        <a:rPr lang="en-AU" sz="1100" dirty="0">
                          <a:effectLst/>
                          <a:latin typeface="Arial" panose="020B0604020202020204" pitchFamily="34" charset="0"/>
                          <a:cs typeface="Arial" panose="020B0604020202020204" pitchFamily="34" charset="0"/>
                        </a:rPr>
                        <a:t>I feel confident in providing end of life care for a resident </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a:effectLst/>
                          <a:latin typeface="Arial" panose="020B0604020202020204" pitchFamily="34" charset="0"/>
                          <a:cs typeface="Arial" panose="020B0604020202020204" pitchFamily="34" charset="0"/>
                        </a:rPr>
                        <a:t>43%</a:t>
                      </a:r>
                      <a:endParaRPr lang="en-AU" sz="11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5000"/>
                        </a:lnSpc>
                        <a:spcAft>
                          <a:spcPts val="800"/>
                        </a:spcAft>
                      </a:pPr>
                      <a:r>
                        <a:rPr lang="en-AU" sz="1100" dirty="0">
                          <a:effectLst/>
                          <a:latin typeface="Arial" panose="020B0604020202020204" pitchFamily="34" charset="0"/>
                          <a:cs typeface="Arial" panose="020B0604020202020204" pitchFamily="34" charset="0"/>
                        </a:rPr>
                        <a:t>79%</a:t>
                      </a:r>
                      <a:endParaRPr lang="en-AU" sz="11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116538876"/>
                  </a:ext>
                </a:extLst>
              </a:tr>
            </a:tbl>
          </a:graphicData>
        </a:graphic>
      </p:graphicFrame>
      <p:sp>
        <p:nvSpPr>
          <p:cNvPr id="11" name="Rectangle 1">
            <a:extLst>
              <a:ext uri="{FF2B5EF4-FFF2-40B4-BE49-F238E27FC236}">
                <a16:creationId xmlns:a16="http://schemas.microsoft.com/office/drawing/2014/main" id="{42619E72-AF11-8CE8-D0C4-CCB376ADB701}"/>
              </a:ext>
            </a:extLst>
          </p:cNvPr>
          <p:cNvSpPr>
            <a:spLocks noChangeArrowheads="1"/>
          </p:cNvSpPr>
          <p:nvPr/>
        </p:nvSpPr>
        <p:spPr bwMode="auto">
          <a:xfrm>
            <a:off x="6686550" y="4311247"/>
            <a:ext cx="5404369" cy="165045"/>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AU" altLang="en-US" sz="1300" b="1" i="0" u="none" strike="noStrike" cap="none" normalizeH="0" baseline="0" dirty="0">
                <a:ln>
                  <a:noFill/>
                </a:ln>
                <a:solidFill>
                  <a:srgbClr val="7030A0"/>
                </a:solidFill>
                <a:effectLst/>
                <a:latin typeface="Arial" panose="020B0604020202020204" pitchFamily="34" charset="0"/>
                <a:ea typeface="Arial" panose="020B0604020202020204" pitchFamily="34" charset="0"/>
                <a:cs typeface="Arial" panose="020B0604020202020204" pitchFamily="34" charset="0"/>
              </a:rPr>
              <a:t>Pre- and post-survey – Eldercare palliative care training workshop</a:t>
            </a:r>
            <a:endParaRPr kumimoji="0" lang="en-AU" altLang="en-US" sz="1300" b="0" i="0" u="none" strike="noStrike" cap="none" normalizeH="0" baseline="0" dirty="0">
              <a:ln>
                <a:noFill/>
              </a:ln>
              <a:solidFill>
                <a:srgbClr val="7030A0"/>
              </a:solidFill>
              <a:effectLst/>
              <a:latin typeface="Arial" panose="020B0604020202020204" pitchFamily="34" charset="0"/>
            </a:endParaRPr>
          </a:p>
        </p:txBody>
      </p:sp>
      <p:pic>
        <p:nvPicPr>
          <p:cNvPr id="7" name="Picture 2" descr="Eldercare • Residential Aged Care and Retirement Living South Australia">
            <a:extLst>
              <a:ext uri="{FF2B5EF4-FFF2-40B4-BE49-F238E27FC236}">
                <a16:creationId xmlns:a16="http://schemas.microsoft.com/office/drawing/2014/main" id="{36BD95D7-E198-2B1D-FCDC-ECE11F3C28C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09098" y="1817319"/>
            <a:ext cx="1149077" cy="31265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SA Health Rural Support Service - AIDH">
            <a:extLst>
              <a:ext uri="{FF2B5EF4-FFF2-40B4-BE49-F238E27FC236}">
                <a16:creationId xmlns:a16="http://schemas.microsoft.com/office/drawing/2014/main" id="{88638023-7634-F90F-7A7F-2B627E8260DC}"/>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459" t="19760" r="14243" b="20240"/>
          <a:stretch/>
        </p:blipFill>
        <p:spPr bwMode="auto">
          <a:xfrm>
            <a:off x="5779435" y="1825626"/>
            <a:ext cx="633129" cy="40101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1FFD70D-4A2D-D626-151D-A4C4E733765F}"/>
              </a:ext>
            </a:extLst>
          </p:cNvPr>
          <p:cNvSpPr txBox="1"/>
          <p:nvPr/>
        </p:nvSpPr>
        <p:spPr>
          <a:xfrm>
            <a:off x="1847851" y="2218331"/>
            <a:ext cx="4667250" cy="2215991"/>
          </a:xfrm>
          <a:prstGeom prst="rect">
            <a:avLst/>
          </a:prstGeom>
          <a:solidFill>
            <a:schemeClr val="bg1"/>
          </a:solidFill>
        </p:spPr>
        <p:txBody>
          <a:bodyPr wrap="square">
            <a:spAutoFit/>
          </a:bodyPr>
          <a:lstStyle/>
          <a:p>
            <a:r>
              <a:rPr lang="en-AU" sz="1400" dirty="0">
                <a:latin typeface="Arial" panose="020B0604020202020204" pitchFamily="34" charset="0"/>
                <a:cs typeface="Arial" panose="020B0604020202020204" pitchFamily="34" charset="0"/>
              </a:rPr>
              <a:t>In RSS sites, workforce education was facilitated through employment of </a:t>
            </a:r>
            <a:r>
              <a:rPr lang="en-AU" sz="1400" u="sng" dirty="0">
                <a:latin typeface="Arial" panose="020B0604020202020204" pitchFamily="34" charset="0"/>
                <a:cs typeface="Arial" panose="020B0604020202020204" pitchFamily="34" charset="0"/>
              </a:rPr>
              <a:t>1 FTE palliative care nurse educator</a:t>
            </a:r>
            <a:r>
              <a:rPr lang="en-AU" sz="1400" dirty="0">
                <a:latin typeface="Arial" panose="020B0604020202020204" pitchFamily="34" charset="0"/>
                <a:cs typeface="Arial" panose="020B0604020202020204" pitchFamily="34" charset="0"/>
              </a:rPr>
              <a:t> to deliver workshops in each site and provide hands-on training and mentorship to aged care staff. </a:t>
            </a:r>
          </a:p>
          <a:p>
            <a:r>
              <a:rPr lang="en-AU" sz="1400" dirty="0">
                <a:latin typeface="Arial" panose="020B0604020202020204" pitchFamily="34" charset="0"/>
                <a:cs typeface="Arial" panose="020B0604020202020204" pitchFamily="34" charset="0"/>
              </a:rPr>
              <a:t>A series of educational webinars and case-based discussions for GPs were facilitated by the palliative care medical consultant and were open to all GPs in the region. </a:t>
            </a:r>
          </a:p>
          <a:p>
            <a:pPr marL="285750" indent="-285750">
              <a:buFont typeface="Arial" panose="020B0604020202020204" pitchFamily="34" charset="0"/>
              <a:buChar char="•"/>
            </a:pPr>
            <a:r>
              <a:rPr lang="en-AU" sz="1300" dirty="0">
                <a:latin typeface="Arial" panose="020B0604020202020204" pitchFamily="34" charset="0"/>
                <a:cs typeface="Arial" panose="020B0604020202020204" pitchFamily="34" charset="0"/>
              </a:rPr>
              <a:t>Monthly educational series attracted 97 individual clinicians including 14 GPs who attended at least once</a:t>
            </a:r>
          </a:p>
        </p:txBody>
      </p:sp>
      <p:sp>
        <p:nvSpPr>
          <p:cNvPr id="14" name="Arrow: Curved Left 13">
            <a:extLst>
              <a:ext uri="{FF2B5EF4-FFF2-40B4-BE49-F238E27FC236}">
                <a16:creationId xmlns:a16="http://schemas.microsoft.com/office/drawing/2014/main" id="{661E403A-6014-A210-1991-338F7D8D9AD4}"/>
              </a:ext>
            </a:extLst>
          </p:cNvPr>
          <p:cNvSpPr/>
          <p:nvPr/>
        </p:nvSpPr>
        <p:spPr>
          <a:xfrm>
            <a:off x="11482967" y="2933700"/>
            <a:ext cx="594733" cy="3020006"/>
          </a:xfrm>
          <a:prstGeom prst="curvedLef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3" name="TextBox 2">
            <a:extLst>
              <a:ext uri="{FF2B5EF4-FFF2-40B4-BE49-F238E27FC236}">
                <a16:creationId xmlns:a16="http://schemas.microsoft.com/office/drawing/2014/main" id="{649C8D25-5536-785E-435F-5445AD0E85DB}"/>
              </a:ext>
            </a:extLst>
          </p:cNvPr>
          <p:cNvSpPr txBox="1"/>
          <p:nvPr/>
        </p:nvSpPr>
        <p:spPr>
          <a:xfrm>
            <a:off x="6765840" y="2170706"/>
            <a:ext cx="5192335" cy="2000548"/>
          </a:xfrm>
          <a:prstGeom prst="rect">
            <a:avLst/>
          </a:prstGeom>
          <a:solidFill>
            <a:schemeClr val="bg1">
              <a:lumMod val="95000"/>
            </a:schemeClr>
          </a:solidFill>
        </p:spPr>
        <p:txBody>
          <a:bodyPr wrap="square">
            <a:spAutoFit/>
          </a:bodyPr>
          <a:lstStyle/>
          <a:p>
            <a:r>
              <a:rPr lang="en-AU" sz="1400" dirty="0">
                <a:latin typeface="Arial" panose="020B0604020202020204" pitchFamily="34" charset="0"/>
                <a:cs typeface="Arial" panose="020B0604020202020204" pitchFamily="34" charset="0"/>
              </a:rPr>
              <a:t>Eldercare recruited </a:t>
            </a:r>
            <a:r>
              <a:rPr lang="en-AU" sz="1400" u="sng" dirty="0">
                <a:latin typeface="Arial" panose="020B0604020202020204" pitchFamily="34" charset="0"/>
                <a:cs typeface="Arial" panose="020B0604020202020204" pitchFamily="34" charset="0"/>
              </a:rPr>
              <a:t>1.4 FTE clinical educators </a:t>
            </a:r>
            <a:r>
              <a:rPr lang="en-AU" sz="1400" dirty="0">
                <a:latin typeface="Arial" panose="020B0604020202020204" pitchFamily="34" charset="0"/>
                <a:cs typeface="Arial" panose="020B0604020202020204" pitchFamily="34" charset="0"/>
              </a:rPr>
              <a:t>to assist in the development of palliative care training booklets and facilitate training workshops for staff and support mentorship for trainees. </a:t>
            </a:r>
          </a:p>
          <a:p>
            <a:r>
              <a:rPr lang="en-AU" sz="1400" dirty="0">
                <a:latin typeface="Arial" panose="020B0604020202020204" pitchFamily="34" charset="0"/>
                <a:cs typeface="Arial" panose="020B0604020202020204" pitchFamily="34" charset="0"/>
              </a:rPr>
              <a:t>The traineeship program was established to enhance the organisational culture and improve the knowledge of personal care assistants in identifying deterioration and care needs for palliative residents</a:t>
            </a:r>
          </a:p>
          <a:p>
            <a:pPr marL="285750" indent="-285750">
              <a:buFont typeface="Arial" panose="020B0604020202020204" pitchFamily="34" charset="0"/>
              <a:buChar char="•"/>
            </a:pPr>
            <a:r>
              <a:rPr lang="en-AU" sz="1300" dirty="0">
                <a:latin typeface="Arial" panose="020B0604020202020204" pitchFamily="34" charset="0"/>
                <a:cs typeface="Arial" panose="020B0604020202020204" pitchFamily="34" charset="0"/>
              </a:rPr>
              <a:t>Training was provided to 16 senior clinical staff, 99 personal care assistants (including 16 trainees) and 12 GPs at Eldercare.</a:t>
            </a:r>
          </a:p>
        </p:txBody>
      </p:sp>
    </p:spTree>
    <p:extLst>
      <p:ext uri="{BB962C8B-B14F-4D97-AF65-F5344CB8AC3E}">
        <p14:creationId xmlns:p14="http://schemas.microsoft.com/office/powerpoint/2010/main" val="3284731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D201-8EA0-48AE-A785-7481DAAFEEC4}"/>
              </a:ext>
            </a:extLst>
          </p:cNvPr>
          <p:cNvSpPr>
            <a:spLocks noGrp="1"/>
          </p:cNvSpPr>
          <p:nvPr>
            <p:ph type="title"/>
          </p:nvPr>
        </p:nvSpPr>
        <p:spPr/>
        <p:txBody>
          <a:bodyPr>
            <a:normAutofit/>
          </a:bodyPr>
          <a:lstStyle/>
          <a:p>
            <a:r>
              <a:rPr lang="en-AU" sz="2800" dirty="0"/>
              <a:t>Staff training helps identifying and caring for residents at the end of life, and may decrease hospitalisations* of residents in aged care facilities in the long run</a:t>
            </a:r>
          </a:p>
        </p:txBody>
      </p:sp>
      <p:sp>
        <p:nvSpPr>
          <p:cNvPr id="4" name="TextBox 3">
            <a:extLst>
              <a:ext uri="{FF2B5EF4-FFF2-40B4-BE49-F238E27FC236}">
                <a16:creationId xmlns:a16="http://schemas.microsoft.com/office/drawing/2014/main" id="{8AB4A0F9-3A73-7168-A8AF-02210E2832AC}"/>
              </a:ext>
            </a:extLst>
          </p:cNvPr>
          <p:cNvSpPr txBox="1"/>
          <p:nvPr/>
        </p:nvSpPr>
        <p:spPr>
          <a:xfrm>
            <a:off x="1858169" y="6205080"/>
            <a:ext cx="10139574" cy="577081"/>
          </a:xfrm>
          <a:prstGeom prst="rect">
            <a:avLst/>
          </a:prstGeom>
          <a:noFill/>
        </p:spPr>
        <p:txBody>
          <a:bodyPr wrap="square">
            <a:spAutoFit/>
          </a:bodyPr>
          <a:lstStyle>
            <a:defPPr>
              <a:defRPr lang="en-US"/>
            </a:defPPr>
            <a:lvl1pPr>
              <a:defRPr sz="1050">
                <a:effectLst/>
                <a:latin typeface="Arial" panose="020B0604020202020204" pitchFamily="34" charset="0"/>
                <a:ea typeface="Arial" panose="020B0604020202020204" pitchFamily="34" charset="0"/>
              </a:defRPr>
            </a:lvl1pPr>
          </a:lstStyle>
          <a:p>
            <a:r>
              <a:rPr lang="en-AU" dirty="0"/>
              <a:t>*Number of hospital admission, assumes that any death in hospital is an avoidable one. Capturing reasons for hospital transfer requires reviewing resident’s notes retrospectively for detailed information. In regional sites the issue of hospital admission in multi-purpose aged care sites, due to co-location, is much more complex. </a:t>
            </a:r>
          </a:p>
          <a:p>
            <a:r>
              <a:rPr lang="en-AU" dirty="0"/>
              <a:t>**Data derived from pre- and post- analysis of the ELDAC After Death Audit for RSS sites only, where audit data was available.</a:t>
            </a:r>
          </a:p>
        </p:txBody>
      </p:sp>
      <p:sp>
        <p:nvSpPr>
          <p:cNvPr id="9" name="Content Placeholder 2">
            <a:extLst>
              <a:ext uri="{FF2B5EF4-FFF2-40B4-BE49-F238E27FC236}">
                <a16:creationId xmlns:a16="http://schemas.microsoft.com/office/drawing/2014/main" id="{0DC6A147-7D4A-E908-F191-7A7FB0EA2CB2}"/>
              </a:ext>
            </a:extLst>
          </p:cNvPr>
          <p:cNvSpPr>
            <a:spLocks noGrp="1"/>
          </p:cNvSpPr>
          <p:nvPr>
            <p:ph idx="1"/>
          </p:nvPr>
        </p:nvSpPr>
        <p:spPr>
          <a:xfrm>
            <a:off x="1858168" y="1819275"/>
            <a:ext cx="10118831" cy="4381500"/>
          </a:xfrm>
        </p:spPr>
        <p:txBody>
          <a:bodyPr>
            <a:normAutofit fontScale="92500" lnSpcReduction="10000"/>
          </a:bodyPr>
          <a:lstStyle/>
          <a:p>
            <a:r>
              <a:rPr lang="en-AU" sz="2000" dirty="0"/>
              <a:t>Overall the proportion of transfers to hospital in the last week of life decreased from 16% to 9%**.</a:t>
            </a:r>
          </a:p>
          <a:p>
            <a:pPr lvl="1"/>
            <a:r>
              <a:rPr lang="en-AU" sz="1800" dirty="0"/>
              <a:t>Symptom management as a principal reason for hospital admission decreased from 57% pre- project to 0 post-project.</a:t>
            </a:r>
          </a:p>
          <a:p>
            <a:pPr marL="0" indent="0" algn="ctr">
              <a:buNone/>
            </a:pPr>
            <a:r>
              <a:rPr lang="en-AU" b="1" dirty="0">
                <a:solidFill>
                  <a:schemeClr val="tx1">
                    <a:lumMod val="65000"/>
                    <a:lumOff val="35000"/>
                  </a:schemeClr>
                </a:solidFill>
              </a:rPr>
              <a:t>Other learnings from the Hospice in the RACF pilots</a:t>
            </a:r>
          </a:p>
          <a:p>
            <a:r>
              <a:rPr lang="en-AU" sz="2000" dirty="0"/>
              <a:t>Updating families regarding the resident’s health condition and providing emotional support was highly acknowledged by families. Communication is a central component to understanding and connection that can support the family as they navigate deterioration and dying. Poor communication may be due to the lack of skills and confidence amongst staff which can be addressed through training</a:t>
            </a:r>
          </a:p>
          <a:p>
            <a:r>
              <a:rPr lang="en-AU" sz="2000" dirty="0"/>
              <a:t>A significant change in organisational culture to consider palliative care as a priority area in aged care and embed palliative care into their workforce development, quality improvement and engagement strategies and activities.</a:t>
            </a:r>
          </a:p>
          <a:p>
            <a:pPr lvl="1"/>
            <a:r>
              <a:rPr lang="en-AU" sz="1900" dirty="0"/>
              <a:t>Eldercare and RSS have developed expertise and leadership that can contribute to the aged care sector and support smaller aged care services that do not have the internal capacity or governance structure to implement similar activities.</a:t>
            </a:r>
          </a:p>
        </p:txBody>
      </p:sp>
    </p:spTree>
    <p:extLst>
      <p:ext uri="{BB962C8B-B14F-4D97-AF65-F5344CB8AC3E}">
        <p14:creationId xmlns:p14="http://schemas.microsoft.com/office/powerpoint/2010/main" val="3396326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80CC8-FECD-E5E8-E522-CE3219094FEE}"/>
              </a:ext>
            </a:extLst>
          </p:cNvPr>
          <p:cNvSpPr>
            <a:spLocks noGrp="1"/>
          </p:cNvSpPr>
          <p:nvPr>
            <p:ph type="title"/>
          </p:nvPr>
        </p:nvSpPr>
        <p:spPr/>
        <p:txBody>
          <a:bodyPr>
            <a:normAutofit/>
          </a:bodyPr>
          <a:lstStyle/>
          <a:p>
            <a:r>
              <a:rPr lang="en-AU" sz="2800" dirty="0"/>
              <a:t>Investment in palliative care in aged care is relatively small when compared to the potential systemic health and wellbeing gains</a:t>
            </a:r>
          </a:p>
        </p:txBody>
      </p:sp>
      <p:sp>
        <p:nvSpPr>
          <p:cNvPr id="8" name="Rectangle 7">
            <a:extLst>
              <a:ext uri="{FF2B5EF4-FFF2-40B4-BE49-F238E27FC236}">
                <a16:creationId xmlns:a16="http://schemas.microsoft.com/office/drawing/2014/main" id="{B89A386C-AD11-CE8E-E092-220A2BED92DE}"/>
              </a:ext>
            </a:extLst>
          </p:cNvPr>
          <p:cNvSpPr/>
          <p:nvPr/>
        </p:nvSpPr>
        <p:spPr>
          <a:xfrm>
            <a:off x="1847850" y="1978584"/>
            <a:ext cx="4866460" cy="324111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marL="285750" indent="-285750">
              <a:buFont typeface="Arial" panose="020B0604020202020204" pitchFamily="34" charset="0"/>
              <a:buChar char="•"/>
            </a:pPr>
            <a:endParaRPr lang="en-AU"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dirty="0">
                <a:latin typeface="Arial" panose="020B0604020202020204" pitchFamily="34" charset="0"/>
                <a:cs typeface="Arial" panose="020B0604020202020204" pitchFamily="34" charset="0"/>
              </a:rPr>
              <a:t>Total estimated pilot cost: $</a:t>
            </a:r>
            <a:r>
              <a:rPr lang="en-AU" sz="1800" dirty="0">
                <a:effectLst/>
                <a:latin typeface="Arial" panose="020B0604020202020204" pitchFamily="34" charset="0"/>
                <a:ea typeface="Arial" panose="020B0604020202020204" pitchFamily="34" charset="0"/>
                <a:cs typeface="Arial" panose="020B0604020202020204" pitchFamily="34" charset="0"/>
              </a:rPr>
              <a:t> 1,534,828*</a:t>
            </a:r>
          </a:p>
          <a:p>
            <a:pPr marL="742950" lvl="1" indent="-285750">
              <a:buFont typeface="Arial" panose="020B0604020202020204" pitchFamily="34" charset="0"/>
              <a:buChar char="•"/>
            </a:pPr>
            <a:r>
              <a:rPr lang="en-AU" sz="1600" dirty="0">
                <a:effectLst/>
                <a:latin typeface="Arial" panose="020B0604020202020204" pitchFamily="34" charset="0"/>
                <a:ea typeface="Arial" panose="020B0604020202020204" pitchFamily="34" charset="0"/>
                <a:cs typeface="Arial" panose="020B0604020202020204" pitchFamily="34" charset="0"/>
              </a:rPr>
              <a:t>Grant of $1,115,323 from SA Health plus an additional $78,000 in Boost subsidies for Trainee wages, resulting in a total funding of $1,193,323. An estimated amount of $341,505 was absorbed by Eldercare.</a:t>
            </a:r>
          </a:p>
          <a:p>
            <a:pPr marL="285750" indent="-285750">
              <a:buFont typeface="Arial" panose="020B0604020202020204" pitchFamily="34" charset="0"/>
              <a:buChar char="•"/>
            </a:pPr>
            <a:r>
              <a:rPr lang="en-AU" sz="1800" dirty="0">
                <a:effectLst/>
                <a:latin typeface="Arial" panose="020B0604020202020204" pitchFamily="34" charset="0"/>
                <a:ea typeface="Arial" panose="020B0604020202020204" pitchFamily="34" charset="0"/>
                <a:cs typeface="Arial" panose="020B0604020202020204" pitchFamily="34" charset="0"/>
              </a:rPr>
              <a:t>Timeframe of analysis: November 2021 and December 2022</a:t>
            </a:r>
          </a:p>
          <a:p>
            <a:pPr marL="285750" indent="-285750">
              <a:buFont typeface="Arial" panose="020B0604020202020204" pitchFamily="34" charset="0"/>
              <a:buChar char="•"/>
            </a:pPr>
            <a:r>
              <a:rPr lang="en-AU" sz="1800" dirty="0">
                <a:effectLst/>
                <a:latin typeface="Arial" panose="020B0604020202020204" pitchFamily="34" charset="0"/>
                <a:ea typeface="Arial" panose="020B0604020202020204" pitchFamily="34" charset="0"/>
                <a:cs typeface="Arial" panose="020B0604020202020204" pitchFamily="34" charset="0"/>
              </a:rPr>
              <a:t>Number of beds</a:t>
            </a:r>
            <a:r>
              <a:rPr lang="en-AU" dirty="0">
                <a:latin typeface="Arial" panose="020B0604020202020204" pitchFamily="34" charset="0"/>
                <a:ea typeface="Arial" panose="020B0604020202020204" pitchFamily="34" charset="0"/>
                <a:cs typeface="Arial" panose="020B0604020202020204" pitchFamily="34" charset="0"/>
              </a:rPr>
              <a:t>: 770</a:t>
            </a:r>
          </a:p>
          <a:p>
            <a:pPr marL="285750" indent="-285750">
              <a:buFont typeface="Arial" panose="020B0604020202020204" pitchFamily="34" charset="0"/>
              <a:buChar char="•"/>
            </a:pPr>
            <a:r>
              <a:rPr lang="en-AU" dirty="0">
                <a:latin typeface="Arial" panose="020B0604020202020204" pitchFamily="34" charset="0"/>
                <a:ea typeface="Arial" panose="020B0604020202020204" pitchFamily="34" charset="0"/>
                <a:cs typeface="Arial" panose="020B0604020202020204" pitchFamily="34" charset="0"/>
              </a:rPr>
              <a:t>C</a:t>
            </a:r>
            <a:r>
              <a:rPr lang="en-AU" sz="1800" dirty="0">
                <a:effectLst/>
                <a:latin typeface="Arial" panose="020B0604020202020204" pitchFamily="34" charset="0"/>
                <a:ea typeface="Arial" panose="020B0604020202020204" pitchFamily="34" charset="0"/>
                <a:cs typeface="Arial" panose="020B0604020202020204" pitchFamily="34" charset="0"/>
              </a:rPr>
              <a:t>ost per bed per day: $5.87</a:t>
            </a:r>
          </a:p>
        </p:txBody>
      </p:sp>
      <p:sp>
        <p:nvSpPr>
          <p:cNvPr id="9" name="Rectangle 8">
            <a:extLst>
              <a:ext uri="{FF2B5EF4-FFF2-40B4-BE49-F238E27FC236}">
                <a16:creationId xmlns:a16="http://schemas.microsoft.com/office/drawing/2014/main" id="{4B9E511F-D79E-0D6E-48D2-68F0385107D2}"/>
              </a:ext>
            </a:extLst>
          </p:cNvPr>
          <p:cNvSpPr/>
          <p:nvPr/>
        </p:nvSpPr>
        <p:spPr>
          <a:xfrm>
            <a:off x="7098528" y="1978584"/>
            <a:ext cx="4866460" cy="324111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Arial" panose="020B0604020202020204" pitchFamily="34" charset="0"/>
              <a:buChar char="•"/>
            </a:pPr>
            <a:endParaRPr lang="en-AU"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dirty="0">
                <a:latin typeface="Arial" panose="020B0604020202020204" pitchFamily="34" charset="0"/>
                <a:cs typeface="Arial" panose="020B0604020202020204" pitchFamily="34" charset="0"/>
              </a:rPr>
              <a:t>Total estimated pilot cost: $</a:t>
            </a:r>
            <a:r>
              <a:rPr lang="en-AU" sz="1800" dirty="0">
                <a:effectLst/>
                <a:latin typeface="Arial" panose="020B0604020202020204" pitchFamily="34" charset="0"/>
                <a:ea typeface="Arial" panose="020B0604020202020204" pitchFamily="34" charset="0"/>
                <a:cs typeface="Arial" panose="020B0604020202020204" pitchFamily="34" charset="0"/>
              </a:rPr>
              <a:t> 2,663,028*</a:t>
            </a:r>
          </a:p>
          <a:p>
            <a:pPr marL="742950" lvl="1" indent="-285750">
              <a:buFont typeface="Arial" panose="020B0604020202020204" pitchFamily="34" charset="0"/>
              <a:buChar char="•"/>
            </a:pPr>
            <a:r>
              <a:rPr lang="en-AU" sz="1600" dirty="0">
                <a:effectLst/>
                <a:latin typeface="Arial" panose="020B0604020202020204" pitchFamily="34" charset="0"/>
                <a:ea typeface="Arial" panose="020B0604020202020204" pitchFamily="34" charset="0"/>
                <a:cs typeface="Arial" panose="020B0604020202020204" pitchFamily="34" charset="0"/>
              </a:rPr>
              <a:t>Grant </a:t>
            </a:r>
            <a:r>
              <a:rPr lang="en-AU" sz="1600" dirty="0">
                <a:latin typeface="Arial" panose="020B0604020202020204" pitchFamily="34" charset="0"/>
                <a:ea typeface="Arial" panose="020B0604020202020204" pitchFamily="34" charset="0"/>
                <a:cs typeface="Arial" panose="020B0604020202020204" pitchFamily="34" charset="0"/>
              </a:rPr>
              <a:t>of</a:t>
            </a:r>
            <a:r>
              <a:rPr lang="en-AU" sz="1600" dirty="0">
                <a:effectLst/>
                <a:latin typeface="Arial" panose="020B0604020202020204" pitchFamily="34" charset="0"/>
                <a:ea typeface="Arial" panose="020B0604020202020204" pitchFamily="34" charset="0"/>
                <a:cs typeface="Arial" panose="020B0604020202020204" pitchFamily="34" charset="0"/>
              </a:rPr>
              <a:t> $2,278,125 from SA Health, $160,836 from The Hospital Research Foundation and $80,000 from the Country SA Primary Health Network. An estimated amount of $144,067 was absorbed by RSS.</a:t>
            </a:r>
          </a:p>
          <a:p>
            <a:pPr marL="285750" indent="-285750">
              <a:buFont typeface="Arial" panose="020B0604020202020204" pitchFamily="34" charset="0"/>
              <a:buChar char="•"/>
            </a:pPr>
            <a:r>
              <a:rPr lang="en-AU" sz="1800" dirty="0">
                <a:effectLst/>
                <a:latin typeface="Arial" panose="020B0604020202020204" pitchFamily="34" charset="0"/>
                <a:ea typeface="Arial" panose="020B0604020202020204" pitchFamily="34" charset="0"/>
                <a:cs typeface="Arial" panose="020B0604020202020204" pitchFamily="34" charset="0"/>
              </a:rPr>
              <a:t>Timeframe of analysis: July 2021 and December 2022</a:t>
            </a:r>
          </a:p>
          <a:p>
            <a:pPr marL="285750" indent="-285750">
              <a:buFont typeface="Arial" panose="020B0604020202020204" pitchFamily="34" charset="0"/>
              <a:buChar char="•"/>
            </a:pPr>
            <a:r>
              <a:rPr lang="en-AU" sz="1800" dirty="0">
                <a:effectLst/>
                <a:latin typeface="Arial" panose="020B0604020202020204" pitchFamily="34" charset="0"/>
                <a:ea typeface="Arial" panose="020B0604020202020204" pitchFamily="34" charset="0"/>
                <a:cs typeface="Arial" panose="020B0604020202020204" pitchFamily="34" charset="0"/>
              </a:rPr>
              <a:t>Number of beds</a:t>
            </a:r>
            <a:r>
              <a:rPr lang="en-AU" dirty="0">
                <a:latin typeface="Arial" panose="020B0604020202020204" pitchFamily="34" charset="0"/>
                <a:ea typeface="Arial" panose="020B0604020202020204" pitchFamily="34" charset="0"/>
                <a:cs typeface="Arial" panose="020B0604020202020204" pitchFamily="34" charset="0"/>
              </a:rPr>
              <a:t>: 573</a:t>
            </a:r>
          </a:p>
          <a:p>
            <a:pPr marL="285750" indent="-285750">
              <a:buFont typeface="Arial" panose="020B0604020202020204" pitchFamily="34" charset="0"/>
              <a:buChar char="•"/>
            </a:pPr>
            <a:r>
              <a:rPr lang="en-AU" dirty="0">
                <a:latin typeface="Arial" panose="020B0604020202020204" pitchFamily="34" charset="0"/>
                <a:ea typeface="Arial" panose="020B0604020202020204" pitchFamily="34" charset="0"/>
                <a:cs typeface="Arial" panose="020B0604020202020204" pitchFamily="34" charset="0"/>
              </a:rPr>
              <a:t>C</a:t>
            </a:r>
            <a:r>
              <a:rPr lang="en-AU" sz="1800" dirty="0">
                <a:effectLst/>
                <a:latin typeface="Arial" panose="020B0604020202020204" pitchFamily="34" charset="0"/>
                <a:ea typeface="Arial" panose="020B0604020202020204" pitchFamily="34" charset="0"/>
                <a:cs typeface="Arial" panose="020B0604020202020204" pitchFamily="34" charset="0"/>
              </a:rPr>
              <a:t>ost per bed per day: $12.73</a:t>
            </a:r>
          </a:p>
        </p:txBody>
      </p:sp>
      <p:pic>
        <p:nvPicPr>
          <p:cNvPr id="10" name="Picture 2" descr="Eldercare • Residential Aged Care and Retirement Living South Australia">
            <a:extLst>
              <a:ext uri="{FF2B5EF4-FFF2-40B4-BE49-F238E27FC236}">
                <a16:creationId xmlns:a16="http://schemas.microsoft.com/office/drawing/2014/main" id="{E31F526B-9E5D-F91F-51AA-3FE1DEE548E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28563" y="1820088"/>
            <a:ext cx="1305033" cy="35509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SA Health Rural Support Service - AIDH">
            <a:extLst>
              <a:ext uri="{FF2B5EF4-FFF2-40B4-BE49-F238E27FC236}">
                <a16:creationId xmlns:a16="http://schemas.microsoft.com/office/drawing/2014/main" id="{A864A2D1-3F3B-07AC-C5E3-6775EF1FBF1F}"/>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459" t="19760" r="14243" b="20240"/>
          <a:stretch/>
        </p:blipFill>
        <p:spPr bwMode="auto">
          <a:xfrm>
            <a:off x="9149094" y="1751013"/>
            <a:ext cx="765327" cy="484746"/>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A88BA4C8-D5F2-6C66-5119-E7C8CE787841}"/>
              </a:ext>
            </a:extLst>
          </p:cNvPr>
          <p:cNvSpPr txBox="1"/>
          <p:nvPr/>
        </p:nvSpPr>
        <p:spPr>
          <a:xfrm>
            <a:off x="1857374" y="6214003"/>
            <a:ext cx="10107613" cy="577081"/>
          </a:xfrm>
          <a:prstGeom prst="rect">
            <a:avLst/>
          </a:prstGeom>
          <a:noFill/>
        </p:spPr>
        <p:txBody>
          <a:bodyPr wrap="square">
            <a:spAutoFit/>
          </a:bodyPr>
          <a:lstStyle>
            <a:defPPr>
              <a:defRPr lang="en-US"/>
            </a:defPPr>
            <a:lvl1pPr>
              <a:defRPr sz="1050">
                <a:effectLst/>
                <a:latin typeface="Arial" panose="020B0604020202020204" pitchFamily="34" charset="0"/>
                <a:ea typeface="Arial" panose="020B0604020202020204" pitchFamily="34" charset="0"/>
              </a:defRPr>
            </a:lvl1pPr>
          </a:lstStyle>
          <a:p>
            <a:r>
              <a:rPr lang="en-AU" dirty="0"/>
              <a:t>*Key cost items, including personnel resources and direct program staff time including new personnel recruited, management and administrative staff time allocated to these projects, non-personnel resources including all other necessary activities to deliver the project, such as training costs, materials, and incentive payments and an estimation of the overhead cost that was dedicated to the project</a:t>
            </a:r>
          </a:p>
        </p:txBody>
      </p:sp>
      <p:sp>
        <p:nvSpPr>
          <p:cNvPr id="3" name="TextBox 2">
            <a:extLst>
              <a:ext uri="{FF2B5EF4-FFF2-40B4-BE49-F238E27FC236}">
                <a16:creationId xmlns:a16="http://schemas.microsoft.com/office/drawing/2014/main" id="{0C42CCA5-0A76-54E1-A806-A2CB380F2FF3}"/>
              </a:ext>
            </a:extLst>
          </p:cNvPr>
          <p:cNvSpPr txBox="1"/>
          <p:nvPr/>
        </p:nvSpPr>
        <p:spPr>
          <a:xfrm>
            <a:off x="1857375" y="5441474"/>
            <a:ext cx="10107613" cy="584775"/>
          </a:xfrm>
          <a:prstGeom prst="rect">
            <a:avLst/>
          </a:prstGeom>
          <a:noFill/>
        </p:spPr>
        <p:txBody>
          <a:bodyPr wrap="square">
            <a:spAutoFit/>
          </a:bodyPr>
          <a:lstStyle>
            <a:defPPr>
              <a:defRPr lang="en-US"/>
            </a:defPPr>
            <a:lvl1pPr>
              <a:defRPr>
                <a:effectLst/>
                <a:latin typeface="Arial" panose="020B0604020202020204" pitchFamily="34" charset="0"/>
                <a:ea typeface="Arial" panose="020B0604020202020204" pitchFamily="34" charset="0"/>
                <a:cs typeface="Arial" panose="020B0604020202020204" pitchFamily="34" charset="0"/>
              </a:defRPr>
            </a:lvl1pPr>
          </a:lstStyle>
          <a:p>
            <a:pPr algn="ctr"/>
            <a:r>
              <a:rPr lang="en-AU" sz="1600" b="1" dirty="0"/>
              <a:t>Sharing of resources and overheads, such as the training materials and corporate services, would likely reduce the pilot’s average costs.</a:t>
            </a:r>
          </a:p>
        </p:txBody>
      </p:sp>
    </p:spTree>
    <p:extLst>
      <p:ext uri="{BB962C8B-B14F-4D97-AF65-F5344CB8AC3E}">
        <p14:creationId xmlns:p14="http://schemas.microsoft.com/office/powerpoint/2010/main" val="3228915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9D6B6-3D59-06A2-A8AD-4407F368E562}"/>
              </a:ext>
            </a:extLst>
          </p:cNvPr>
          <p:cNvSpPr>
            <a:spLocks noGrp="1"/>
          </p:cNvSpPr>
          <p:nvPr>
            <p:ph type="title"/>
          </p:nvPr>
        </p:nvSpPr>
        <p:spPr/>
        <p:txBody>
          <a:bodyPr/>
          <a:lstStyle/>
          <a:p>
            <a:r>
              <a:rPr lang="en-AU" sz="3200" dirty="0">
                <a:latin typeface="Arial Nova Light" panose="020B0304020202020204" pitchFamily="34" charset="0"/>
              </a:rPr>
              <a:t>Continue investing on what we know that works and explore opportunities in innovative care delivery</a:t>
            </a:r>
            <a:endParaRPr lang="en-AU" dirty="0"/>
          </a:p>
        </p:txBody>
      </p:sp>
      <p:sp>
        <p:nvSpPr>
          <p:cNvPr id="3" name="Content Placeholder 2">
            <a:extLst>
              <a:ext uri="{FF2B5EF4-FFF2-40B4-BE49-F238E27FC236}">
                <a16:creationId xmlns:a16="http://schemas.microsoft.com/office/drawing/2014/main" id="{69E8E7C4-493D-0A97-B381-2AA6CC03E3F3}"/>
              </a:ext>
            </a:extLst>
          </p:cNvPr>
          <p:cNvSpPr>
            <a:spLocks noGrp="1"/>
          </p:cNvSpPr>
          <p:nvPr>
            <p:ph idx="1"/>
          </p:nvPr>
        </p:nvSpPr>
        <p:spPr/>
        <p:txBody>
          <a:bodyPr/>
          <a:lstStyle/>
          <a:p>
            <a:pPr marL="0" indent="0">
              <a:buNone/>
            </a:pPr>
            <a:r>
              <a:rPr lang="en-AU" dirty="0">
                <a:solidFill>
                  <a:srgbClr val="002060"/>
                </a:solidFill>
                <a:latin typeface="Arial Nova Light" panose="020B0304020202020204" pitchFamily="34" charset="0"/>
              </a:rPr>
              <a:t>Hospice in the RACF model</a:t>
            </a:r>
          </a:p>
          <a:p>
            <a:pPr marL="171450" indent="-171450">
              <a:spcBef>
                <a:spcPts val="600"/>
              </a:spcBef>
              <a:spcAft>
                <a:spcPts val="0"/>
              </a:spcAft>
              <a:buFont typeface="Arial" panose="020B0604020202020204" pitchFamily="34" charset="0"/>
              <a:buChar char="•"/>
            </a:pPr>
            <a:r>
              <a:rPr lang="en-AU" sz="2400" dirty="0">
                <a:solidFill>
                  <a:srgbClr val="000000"/>
                </a:solidFill>
                <a:latin typeface="Arial Nova Light" panose="020B0304020202020204" pitchFamily="34" charset="0"/>
              </a:rPr>
              <a:t>Continue funding of RSS to deliver the Regional Hospice in the RACF model and GP Shared Care across government-funded aged care sites</a:t>
            </a:r>
          </a:p>
          <a:p>
            <a:pPr marL="171450" indent="-171450">
              <a:spcBef>
                <a:spcPts val="600"/>
              </a:spcBef>
              <a:spcAft>
                <a:spcPts val="0"/>
              </a:spcAft>
              <a:buFont typeface="Arial" panose="020B0604020202020204" pitchFamily="34" charset="0"/>
              <a:buChar char="•"/>
            </a:pPr>
            <a:r>
              <a:rPr lang="en-AU" sz="2400" dirty="0">
                <a:solidFill>
                  <a:srgbClr val="000000"/>
                </a:solidFill>
                <a:latin typeface="Arial Nova Light" panose="020B0304020202020204" pitchFamily="34" charset="0"/>
              </a:rPr>
              <a:t>Expansion of the Hospice in the RACF developed and implemented by Eldercare to smaller aged care facilities (including for profits)</a:t>
            </a:r>
          </a:p>
          <a:p>
            <a:pPr marL="0" indent="0">
              <a:spcBef>
                <a:spcPts val="600"/>
              </a:spcBef>
              <a:buNone/>
            </a:pPr>
            <a:r>
              <a:rPr lang="en-AU" dirty="0">
                <a:solidFill>
                  <a:srgbClr val="002060"/>
                </a:solidFill>
                <a:latin typeface="Arial Nova Light" panose="020B0304020202020204" pitchFamily="34" charset="0"/>
              </a:rPr>
              <a:t>Education on the run videos</a:t>
            </a:r>
          </a:p>
          <a:p>
            <a:pPr>
              <a:spcBef>
                <a:spcPts val="600"/>
              </a:spcBef>
            </a:pPr>
            <a:r>
              <a:rPr lang="en-AU" sz="2400" dirty="0">
                <a:solidFill>
                  <a:srgbClr val="000000"/>
                </a:solidFill>
                <a:latin typeface="Arial Nova Light" panose="020B0304020202020204" pitchFamily="34" charset="0"/>
              </a:rPr>
              <a:t>Ten short videos teaching workers how to execute/ troubleshoot key activities for palliative care in residential aged care</a:t>
            </a:r>
          </a:p>
          <a:p>
            <a:pPr>
              <a:spcBef>
                <a:spcPts val="600"/>
              </a:spcBef>
            </a:pPr>
            <a:r>
              <a:rPr lang="en-AU" dirty="0">
                <a:solidFill>
                  <a:srgbClr val="000000"/>
                </a:solidFill>
                <a:latin typeface="Arial Nova Light" panose="020B0304020202020204" pitchFamily="34" charset="0"/>
              </a:rPr>
              <a:t>Videos will be uploaded to </a:t>
            </a:r>
            <a:r>
              <a:rPr lang="en-AU" dirty="0" err="1">
                <a:solidFill>
                  <a:srgbClr val="000000"/>
                </a:solidFill>
                <a:latin typeface="Arial Nova Light" panose="020B0304020202020204" pitchFamily="34" charset="0"/>
              </a:rPr>
              <a:t>PalliAGED</a:t>
            </a:r>
            <a:r>
              <a:rPr lang="en-AU" dirty="0">
                <a:solidFill>
                  <a:srgbClr val="000000"/>
                </a:solidFill>
                <a:latin typeface="Arial Nova Light" panose="020B0304020202020204" pitchFamily="34" charset="0"/>
              </a:rPr>
              <a:t> App and will be freely available.</a:t>
            </a:r>
          </a:p>
          <a:p>
            <a:pPr>
              <a:spcBef>
                <a:spcPts val="600"/>
              </a:spcBef>
            </a:pPr>
            <a:r>
              <a:rPr lang="en-AU" sz="2400" dirty="0">
                <a:solidFill>
                  <a:srgbClr val="000000"/>
                </a:solidFill>
                <a:latin typeface="Arial Nova Light" panose="020B0304020202020204" pitchFamily="34" charset="0"/>
              </a:rPr>
              <a:t>Videos have been produced with subtitles to support care staff learning on the run from hand held smart phone device. </a:t>
            </a:r>
          </a:p>
          <a:p>
            <a:pPr marL="0" indent="0">
              <a:spcBef>
                <a:spcPts val="600"/>
              </a:spcBef>
              <a:buNone/>
            </a:pPr>
            <a:endParaRPr lang="en-AU" dirty="0">
              <a:solidFill>
                <a:srgbClr val="002060"/>
              </a:solidFill>
              <a:latin typeface="Arial Nova Light" panose="020B0304020202020204" pitchFamily="34" charset="0"/>
            </a:endParaRPr>
          </a:p>
          <a:p>
            <a:pPr marL="171450" indent="-171450">
              <a:spcBef>
                <a:spcPts val="600"/>
              </a:spcBef>
              <a:spcAft>
                <a:spcPts val="0"/>
              </a:spcAft>
              <a:buFont typeface="Arial" panose="020B0604020202020204" pitchFamily="34" charset="0"/>
              <a:buChar char="•"/>
            </a:pPr>
            <a:endParaRPr lang="en-AU" sz="2400" dirty="0">
              <a:solidFill>
                <a:srgbClr val="000000"/>
              </a:solidFill>
              <a:latin typeface="Arial Nova Light" panose="020B0304020202020204" pitchFamily="34" charset="0"/>
            </a:endParaRPr>
          </a:p>
          <a:p>
            <a:endParaRPr lang="en-AU" dirty="0"/>
          </a:p>
        </p:txBody>
      </p:sp>
    </p:spTree>
    <p:extLst>
      <p:ext uri="{BB962C8B-B14F-4D97-AF65-F5344CB8AC3E}">
        <p14:creationId xmlns:p14="http://schemas.microsoft.com/office/powerpoint/2010/main" val="2648210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3F147-1A66-B2F3-A41A-717A85BFD760}"/>
              </a:ext>
            </a:extLst>
          </p:cNvPr>
          <p:cNvSpPr>
            <a:spLocks noGrp="1"/>
          </p:cNvSpPr>
          <p:nvPr>
            <p:ph type="title"/>
          </p:nvPr>
        </p:nvSpPr>
        <p:spPr/>
        <p:txBody>
          <a:bodyPr/>
          <a:lstStyle/>
          <a:p>
            <a:r>
              <a:rPr lang="en-AU" dirty="0"/>
              <a:t>Final year of project opportunities</a:t>
            </a:r>
          </a:p>
        </p:txBody>
      </p:sp>
      <p:sp>
        <p:nvSpPr>
          <p:cNvPr id="3" name="Content Placeholder 2">
            <a:extLst>
              <a:ext uri="{FF2B5EF4-FFF2-40B4-BE49-F238E27FC236}">
                <a16:creationId xmlns:a16="http://schemas.microsoft.com/office/drawing/2014/main" id="{68597C91-ABFB-84BC-AAF0-0808F91A5F0E}"/>
              </a:ext>
            </a:extLst>
          </p:cNvPr>
          <p:cNvSpPr>
            <a:spLocks noGrp="1"/>
          </p:cNvSpPr>
          <p:nvPr>
            <p:ph idx="1"/>
          </p:nvPr>
        </p:nvSpPr>
        <p:spPr/>
        <p:txBody>
          <a:bodyPr>
            <a:normAutofit/>
          </a:bodyPr>
          <a:lstStyle/>
          <a:p>
            <a:pPr marL="0" indent="0">
              <a:buNone/>
            </a:pPr>
            <a:r>
              <a:rPr lang="en-AU" dirty="0">
                <a:solidFill>
                  <a:srgbClr val="002060"/>
                </a:solidFill>
                <a:latin typeface="Arial Nova Light" panose="020B0304020202020204" pitchFamily="34" charset="0"/>
              </a:rPr>
              <a:t>Palliative care in the Virtual Care Service</a:t>
            </a:r>
          </a:p>
          <a:p>
            <a:r>
              <a:rPr lang="en-AU" sz="2400" dirty="0">
                <a:solidFill>
                  <a:srgbClr val="000000"/>
                </a:solidFill>
                <a:latin typeface="Arial Nova Light" panose="020B0304020202020204" pitchFamily="34" charset="0"/>
              </a:rPr>
              <a:t>Support improvement of health system flow by strengthening palliative care knowledge and resources in the Virtual Care Service</a:t>
            </a:r>
          </a:p>
          <a:p>
            <a:pPr marL="742950" lvl="1" indent="-285750">
              <a:spcBef>
                <a:spcPts val="100"/>
              </a:spcBef>
              <a:spcAft>
                <a:spcPts val="100"/>
              </a:spcAft>
              <a:buFont typeface="Arial" panose="020B0604020202020204" pitchFamily="34" charset="0"/>
              <a:buChar char="•"/>
            </a:pPr>
            <a:r>
              <a:rPr lang="en-AU" sz="2400" dirty="0">
                <a:solidFill>
                  <a:srgbClr val="000000"/>
                </a:solidFill>
                <a:latin typeface="Arial Nova Light" panose="020B0304020202020204" pitchFamily="34" charset="0"/>
              </a:rPr>
              <a:t>In 2022-23, VCS supported 2,119 patients from RACFs, of which 20% (434 people) have since died. From these, 51% (222) died within 28 days of the VCS episode of care. </a:t>
            </a:r>
          </a:p>
          <a:p>
            <a:pPr marL="742950" lvl="1" indent="-285750">
              <a:spcBef>
                <a:spcPts val="100"/>
              </a:spcBef>
              <a:spcAft>
                <a:spcPts val="100"/>
              </a:spcAft>
              <a:buFont typeface="Arial" panose="020B0604020202020204" pitchFamily="34" charset="0"/>
              <a:buChar char="•"/>
            </a:pPr>
            <a:r>
              <a:rPr lang="en-AU" sz="2400" dirty="0">
                <a:solidFill>
                  <a:srgbClr val="000000"/>
                </a:solidFill>
                <a:latin typeface="Arial Nova Light" panose="020B0304020202020204" pitchFamily="34" charset="0"/>
              </a:rPr>
              <a:t>This indicates that a significant proportion of calls from RACFs to VCS are for palliative patients, opening an opportunity to better resource and build this service’s capacity, for the benefit of patients and the health system.</a:t>
            </a:r>
          </a:p>
          <a:p>
            <a:pPr marL="285750" indent="-285750">
              <a:spcBef>
                <a:spcPts val="100"/>
              </a:spcBef>
              <a:spcAft>
                <a:spcPts val="100"/>
              </a:spcAft>
              <a:buFont typeface="Arial" panose="020B0604020202020204" pitchFamily="34" charset="0"/>
              <a:buChar char="•"/>
            </a:pPr>
            <a:r>
              <a:rPr lang="en-AU" dirty="0">
                <a:solidFill>
                  <a:srgbClr val="000000"/>
                </a:solidFill>
                <a:latin typeface="Arial Nova Light" panose="020B0304020202020204" pitchFamily="34" charset="0"/>
              </a:rPr>
              <a:t>There is opportunity to test the effectiveness of specialised palliative care resources and training that supports VCS to better serve the RAC sector.</a:t>
            </a:r>
          </a:p>
          <a:p>
            <a:endParaRPr lang="en-AU" sz="2400" dirty="0">
              <a:solidFill>
                <a:srgbClr val="000000"/>
              </a:solidFill>
              <a:latin typeface="Arial Nova Light" panose="020B0304020202020204" pitchFamily="34" charset="0"/>
            </a:endParaRPr>
          </a:p>
          <a:p>
            <a:pPr marL="0" indent="0">
              <a:buNone/>
            </a:pPr>
            <a:endParaRPr lang="en-AU" dirty="0">
              <a:solidFill>
                <a:srgbClr val="002060"/>
              </a:solidFill>
              <a:latin typeface="Arial Nova Light" panose="020B0304020202020204" pitchFamily="34" charset="0"/>
            </a:endParaRPr>
          </a:p>
          <a:p>
            <a:endParaRPr lang="en-AU" dirty="0"/>
          </a:p>
        </p:txBody>
      </p:sp>
    </p:spTree>
    <p:extLst>
      <p:ext uri="{BB962C8B-B14F-4D97-AF65-F5344CB8AC3E}">
        <p14:creationId xmlns:p14="http://schemas.microsoft.com/office/powerpoint/2010/main" val="2306771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BC45D-FBF2-A32D-F09F-0F948FFCB3DE}"/>
              </a:ext>
            </a:extLst>
          </p:cNvPr>
          <p:cNvSpPr>
            <a:spLocks noGrp="1"/>
          </p:cNvSpPr>
          <p:nvPr>
            <p:ph type="title"/>
          </p:nvPr>
        </p:nvSpPr>
        <p:spPr/>
        <p:txBody>
          <a:bodyPr/>
          <a:lstStyle/>
          <a:p>
            <a:r>
              <a:rPr lang="en-AU" dirty="0"/>
              <a:t>Enhanced South Australian Community Care(SACC) Response</a:t>
            </a:r>
          </a:p>
        </p:txBody>
      </p:sp>
      <p:sp>
        <p:nvSpPr>
          <p:cNvPr id="3" name="Content Placeholder 2">
            <a:extLst>
              <a:ext uri="{FF2B5EF4-FFF2-40B4-BE49-F238E27FC236}">
                <a16:creationId xmlns:a16="http://schemas.microsoft.com/office/drawing/2014/main" id="{AFCA83C6-4C9F-9C01-DD1E-76480CBE5FCF}"/>
              </a:ext>
            </a:extLst>
          </p:cNvPr>
          <p:cNvSpPr>
            <a:spLocks noGrp="1"/>
          </p:cNvSpPr>
          <p:nvPr>
            <p:ph idx="1"/>
          </p:nvPr>
        </p:nvSpPr>
        <p:spPr/>
        <p:txBody>
          <a:bodyPr/>
          <a:lstStyle/>
          <a:p>
            <a:r>
              <a:rPr lang="en-AU" dirty="0">
                <a:latin typeface="Arial Nova Light" panose="020B0304020202020204" pitchFamily="34" charset="0"/>
              </a:rPr>
              <a:t>Fund SACC dedicated palliative in-reach for RACFs to support dying in place.</a:t>
            </a:r>
          </a:p>
          <a:p>
            <a:r>
              <a:rPr lang="en-AU" dirty="0">
                <a:latin typeface="Arial Nova Light" panose="020B0304020202020204" pitchFamily="34" charset="0"/>
              </a:rPr>
              <a:t>Use the VCS as the referral to the SACC aged care program.</a:t>
            </a:r>
          </a:p>
          <a:p>
            <a:pPr marL="0" indent="0">
              <a:buNone/>
            </a:pPr>
            <a:endParaRPr lang="en-AU" dirty="0">
              <a:latin typeface="Arial Nova Light" panose="020B0304020202020204" pitchFamily="34" charset="0"/>
            </a:endParaRPr>
          </a:p>
          <a:p>
            <a:pPr marL="0" indent="0">
              <a:buNone/>
            </a:pPr>
            <a:r>
              <a:rPr lang="en-AU" dirty="0">
                <a:latin typeface="Arial Nova Light" panose="020B0304020202020204" pitchFamily="34" charset="0"/>
              </a:rPr>
              <a:t>Aim </a:t>
            </a:r>
          </a:p>
          <a:p>
            <a:r>
              <a:rPr lang="en-AU" dirty="0">
                <a:latin typeface="Arial Nova Light" panose="020B0304020202020204" pitchFamily="34" charset="0"/>
              </a:rPr>
              <a:t>Increase reach and impact to aged care sector, with a focus on education and upskilling of aged care workforce through palliative care in reach model.</a:t>
            </a:r>
          </a:p>
          <a:p>
            <a:endParaRPr lang="en-AU" dirty="0"/>
          </a:p>
        </p:txBody>
      </p:sp>
    </p:spTree>
    <p:extLst>
      <p:ext uri="{BB962C8B-B14F-4D97-AF65-F5344CB8AC3E}">
        <p14:creationId xmlns:p14="http://schemas.microsoft.com/office/powerpoint/2010/main" val="1053803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EA0EF-750C-C496-C418-8AF171318642}"/>
              </a:ext>
            </a:extLst>
          </p:cNvPr>
          <p:cNvSpPr>
            <a:spLocks noGrp="1"/>
          </p:cNvSpPr>
          <p:nvPr>
            <p:ph type="title"/>
          </p:nvPr>
        </p:nvSpPr>
        <p:spPr/>
        <p:txBody>
          <a:bodyPr/>
          <a:lstStyle/>
          <a:p>
            <a:r>
              <a:rPr lang="en-AU" dirty="0"/>
              <a:t>Questions?</a:t>
            </a:r>
          </a:p>
        </p:txBody>
      </p:sp>
      <p:pic>
        <p:nvPicPr>
          <p:cNvPr id="5" name="Content Placeholder 4" descr="A question mark made of small beads&#10;&#10;Description automatically generated">
            <a:extLst>
              <a:ext uri="{FF2B5EF4-FFF2-40B4-BE49-F238E27FC236}">
                <a16:creationId xmlns:a16="http://schemas.microsoft.com/office/drawing/2014/main" id="{9C7EC95B-7A43-6F83-FF0B-5500948A6B2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08153" y="1825625"/>
            <a:ext cx="8547451" cy="4351338"/>
          </a:xfrm>
        </p:spPr>
      </p:pic>
    </p:spTree>
    <p:extLst>
      <p:ext uri="{BB962C8B-B14F-4D97-AF65-F5344CB8AC3E}">
        <p14:creationId xmlns:p14="http://schemas.microsoft.com/office/powerpoint/2010/main" val="1034067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6CA9-9484-4FA3-8E5E-72406A417F70}"/>
              </a:ext>
            </a:extLst>
          </p:cNvPr>
          <p:cNvSpPr>
            <a:spLocks noGrp="1"/>
          </p:cNvSpPr>
          <p:nvPr>
            <p:ph type="title"/>
          </p:nvPr>
        </p:nvSpPr>
        <p:spPr/>
        <p:txBody>
          <a:bodyPr/>
          <a:lstStyle/>
          <a:p>
            <a:r>
              <a:rPr lang="en-AU" sz="2800" dirty="0">
                <a:latin typeface="Arial Nova Light" panose="020B0304020202020204" pitchFamily="34" charset="0"/>
              </a:rPr>
              <a:t>The Comprehensive Palliative Care in Aged Care (CPCiAC) Measure</a:t>
            </a:r>
          </a:p>
        </p:txBody>
      </p:sp>
      <p:sp>
        <p:nvSpPr>
          <p:cNvPr id="4" name="Rectangle 3">
            <a:extLst>
              <a:ext uri="{FF2B5EF4-FFF2-40B4-BE49-F238E27FC236}">
                <a16:creationId xmlns:a16="http://schemas.microsoft.com/office/drawing/2014/main" id="{B26096FC-CC37-4C8C-BCB3-62C3C8DD19AA}"/>
              </a:ext>
            </a:extLst>
          </p:cNvPr>
          <p:cNvSpPr/>
          <p:nvPr/>
        </p:nvSpPr>
        <p:spPr>
          <a:xfrm>
            <a:off x="4008439" y="1557339"/>
            <a:ext cx="6264275" cy="1143000"/>
          </a:xfrm>
          <a:prstGeom prst="rect">
            <a:avLst/>
          </a:prstGeom>
          <a:effectLst>
            <a:outerShdw blurRad="50800" dist="38100" dir="10800000" algn="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rtlCol="0" anchor="t"/>
          <a:lstStyle/>
          <a:p>
            <a:r>
              <a:rPr lang="en-AU" b="1" dirty="0">
                <a:solidFill>
                  <a:srgbClr val="000000"/>
                </a:solidFill>
                <a:latin typeface="Arial Nova Light" panose="020B0304020202020204" pitchFamily="34" charset="0"/>
              </a:rPr>
              <a:t>The Comprehensive Palliative Care in Aged Care Project is a joint initiative between the Commonwealth and State Government of South Australia, with funding of $7.65m over 5 years.</a:t>
            </a:r>
          </a:p>
        </p:txBody>
      </p:sp>
      <p:sp>
        <p:nvSpPr>
          <p:cNvPr id="5" name="Rectangle: Rounded Corners 4">
            <a:extLst>
              <a:ext uri="{FF2B5EF4-FFF2-40B4-BE49-F238E27FC236}">
                <a16:creationId xmlns:a16="http://schemas.microsoft.com/office/drawing/2014/main" id="{4BCAE3AC-730D-44B3-92F9-87941ACCC8EC}"/>
              </a:ext>
            </a:extLst>
          </p:cNvPr>
          <p:cNvSpPr/>
          <p:nvPr/>
        </p:nvSpPr>
        <p:spPr>
          <a:xfrm>
            <a:off x="4880937" y="4357765"/>
            <a:ext cx="2094778" cy="582856"/>
          </a:xfrm>
          <a:prstGeom prst="roundRect">
            <a:avLst/>
          </a:prstGeom>
          <a:gradFill>
            <a:gsLst>
              <a:gs pos="0">
                <a:schemeClr val="tx2">
                  <a:lumMod val="60000"/>
                  <a:lumOff val="40000"/>
                </a:schemeClr>
              </a:gs>
              <a:gs pos="80000">
                <a:schemeClr val="tx2">
                  <a:lumMod val="40000"/>
                  <a:lumOff val="60000"/>
                </a:schemeClr>
              </a:gs>
              <a:gs pos="100000">
                <a:schemeClr val="tx2">
                  <a:lumMod val="20000"/>
                  <a:lumOff val="80000"/>
                </a:schemeClr>
              </a:gs>
            </a:gsLst>
          </a:gra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AU" dirty="0">
                <a:latin typeface="Arial Nova Light" panose="020B0304020202020204" pitchFamily="34" charset="0"/>
              </a:rPr>
              <a:t>Scoping activities</a:t>
            </a:r>
          </a:p>
        </p:txBody>
      </p:sp>
      <p:sp>
        <p:nvSpPr>
          <p:cNvPr id="7" name="Rectangle: Rounded Corners 6">
            <a:extLst>
              <a:ext uri="{FF2B5EF4-FFF2-40B4-BE49-F238E27FC236}">
                <a16:creationId xmlns:a16="http://schemas.microsoft.com/office/drawing/2014/main" id="{63DFEA6D-6909-4B79-9B76-CB3A6A8DFB1E}"/>
              </a:ext>
            </a:extLst>
          </p:cNvPr>
          <p:cNvSpPr/>
          <p:nvPr/>
        </p:nvSpPr>
        <p:spPr>
          <a:xfrm>
            <a:off x="7896200" y="4357765"/>
            <a:ext cx="2094778" cy="582856"/>
          </a:xfrm>
          <a:prstGeom prst="roundRect">
            <a:avLst/>
          </a:prstGeom>
          <a:ln>
            <a:no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AU" dirty="0">
                <a:latin typeface="Arial Nova Light" panose="020B0304020202020204" pitchFamily="34" charset="0"/>
              </a:rPr>
              <a:t>Pilot projects</a:t>
            </a:r>
          </a:p>
        </p:txBody>
      </p:sp>
      <p:sp>
        <p:nvSpPr>
          <p:cNvPr id="12" name="TextBox 11">
            <a:extLst>
              <a:ext uri="{FF2B5EF4-FFF2-40B4-BE49-F238E27FC236}">
                <a16:creationId xmlns:a16="http://schemas.microsoft.com/office/drawing/2014/main" id="{86A1B6C4-D57E-4A3B-978B-3420EF62142A}"/>
              </a:ext>
            </a:extLst>
          </p:cNvPr>
          <p:cNvSpPr txBox="1"/>
          <p:nvPr/>
        </p:nvSpPr>
        <p:spPr>
          <a:xfrm>
            <a:off x="4828568" y="5023663"/>
            <a:ext cx="2199517" cy="307777"/>
          </a:xfrm>
          <a:prstGeom prst="rect">
            <a:avLst/>
          </a:prstGeom>
          <a:noFill/>
        </p:spPr>
        <p:txBody>
          <a:bodyPr wrap="square" rtlCol="0">
            <a:spAutoFit/>
          </a:bodyPr>
          <a:lstStyle/>
          <a:p>
            <a:pPr algn="ctr"/>
            <a:r>
              <a:rPr lang="en-AU" sz="1400" i="1" dirty="0">
                <a:solidFill>
                  <a:srgbClr val="000000"/>
                </a:solidFill>
                <a:latin typeface="Arial Nova Light" panose="020B0304020202020204" pitchFamily="34" charset="0"/>
              </a:rPr>
              <a:t>March 2020 to June 2021</a:t>
            </a:r>
          </a:p>
        </p:txBody>
      </p:sp>
      <p:sp>
        <p:nvSpPr>
          <p:cNvPr id="13" name="TextBox 12">
            <a:extLst>
              <a:ext uri="{FF2B5EF4-FFF2-40B4-BE49-F238E27FC236}">
                <a16:creationId xmlns:a16="http://schemas.microsoft.com/office/drawing/2014/main" id="{57423840-97FA-4BCE-B01D-5BBAA6573042}"/>
              </a:ext>
            </a:extLst>
          </p:cNvPr>
          <p:cNvSpPr txBox="1"/>
          <p:nvPr/>
        </p:nvSpPr>
        <p:spPr>
          <a:xfrm>
            <a:off x="7908314" y="5023663"/>
            <a:ext cx="2081061" cy="307777"/>
          </a:xfrm>
          <a:prstGeom prst="rect">
            <a:avLst/>
          </a:prstGeom>
          <a:noFill/>
        </p:spPr>
        <p:txBody>
          <a:bodyPr wrap="square" rtlCol="0">
            <a:spAutoFit/>
          </a:bodyPr>
          <a:lstStyle/>
          <a:p>
            <a:pPr algn="ctr"/>
            <a:r>
              <a:rPr lang="en-AU" sz="1400" i="1" dirty="0">
                <a:solidFill>
                  <a:srgbClr val="000000"/>
                </a:solidFill>
                <a:latin typeface="Arial Nova Light" panose="020B0304020202020204" pitchFamily="34" charset="0"/>
              </a:rPr>
              <a:t>July 2021 to June 2024</a:t>
            </a:r>
          </a:p>
        </p:txBody>
      </p:sp>
      <p:sp>
        <p:nvSpPr>
          <p:cNvPr id="14" name="Arrow: U-Turn 13">
            <a:extLst>
              <a:ext uri="{FF2B5EF4-FFF2-40B4-BE49-F238E27FC236}">
                <a16:creationId xmlns:a16="http://schemas.microsoft.com/office/drawing/2014/main" id="{5ECE1056-5D0A-478D-81B3-749217B3F349}"/>
              </a:ext>
            </a:extLst>
          </p:cNvPr>
          <p:cNvSpPr/>
          <p:nvPr/>
        </p:nvSpPr>
        <p:spPr>
          <a:xfrm rot="5400000" flipV="1">
            <a:off x="3883789" y="3521046"/>
            <a:ext cx="1400759" cy="1151460"/>
          </a:xfrm>
          <a:prstGeom prst="uturnArrow">
            <a:avLst>
              <a:gd name="adj1" fmla="val 11513"/>
              <a:gd name="adj2" fmla="val 15446"/>
              <a:gd name="adj3" fmla="val 32868"/>
              <a:gd name="adj4" fmla="val 43750"/>
              <a:gd name="adj5" fmla="val 78372"/>
            </a:avLst>
          </a:prstGeom>
          <a:gradFill>
            <a:gsLst>
              <a:gs pos="100000">
                <a:schemeClr val="accent1">
                  <a:tint val="50000"/>
                  <a:satMod val="300000"/>
                </a:schemeClr>
              </a:gs>
              <a:gs pos="35000">
                <a:schemeClr val="accent1">
                  <a:tint val="37000"/>
                  <a:satMod val="300000"/>
                </a:schemeClr>
              </a:gs>
              <a:gs pos="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AU" dirty="0">
              <a:solidFill>
                <a:schemeClr val="tx1"/>
              </a:solidFill>
            </a:endParaRPr>
          </a:p>
        </p:txBody>
      </p:sp>
      <p:sp>
        <p:nvSpPr>
          <p:cNvPr id="15" name="TextBox 14">
            <a:extLst>
              <a:ext uri="{FF2B5EF4-FFF2-40B4-BE49-F238E27FC236}">
                <a16:creationId xmlns:a16="http://schemas.microsoft.com/office/drawing/2014/main" id="{E3FA0C06-C63D-4694-92CC-A7E0B9C8CB6A}"/>
              </a:ext>
            </a:extLst>
          </p:cNvPr>
          <p:cNvSpPr txBox="1"/>
          <p:nvPr/>
        </p:nvSpPr>
        <p:spPr>
          <a:xfrm>
            <a:off x="4008438" y="3312649"/>
            <a:ext cx="6232922" cy="338554"/>
          </a:xfrm>
          <a:prstGeom prst="rect">
            <a:avLst/>
          </a:prstGeom>
          <a:solidFill>
            <a:schemeClr val="bg1">
              <a:alpha val="90000"/>
            </a:schemeClr>
          </a:solidFill>
        </p:spPr>
        <p:txBody>
          <a:bodyPr wrap="square" rtlCol="0">
            <a:spAutoFit/>
          </a:bodyPr>
          <a:lstStyle/>
          <a:p>
            <a:pPr algn="ctr"/>
            <a:r>
              <a:rPr lang="en-AU" sz="1600" b="1" dirty="0">
                <a:solidFill>
                  <a:srgbClr val="002060"/>
                </a:solidFill>
              </a:rPr>
              <a:t>The agreement with SA Health was signed on 27 March 2020</a:t>
            </a:r>
          </a:p>
        </p:txBody>
      </p:sp>
      <p:sp>
        <p:nvSpPr>
          <p:cNvPr id="16" name="Arrow: Right 15">
            <a:extLst>
              <a:ext uri="{FF2B5EF4-FFF2-40B4-BE49-F238E27FC236}">
                <a16:creationId xmlns:a16="http://schemas.microsoft.com/office/drawing/2014/main" id="{0D674CCD-B593-49CD-95EE-AF2DEF0B264E}"/>
              </a:ext>
            </a:extLst>
          </p:cNvPr>
          <p:cNvSpPr/>
          <p:nvPr/>
        </p:nvSpPr>
        <p:spPr>
          <a:xfrm>
            <a:off x="7062441" y="4560505"/>
            <a:ext cx="756907" cy="215477"/>
          </a:xfrm>
          <a:prstGeom prst="rightArrow">
            <a:avLst/>
          </a:prstGeom>
          <a:gradFill>
            <a:gsLst>
              <a:gs pos="100000">
                <a:schemeClr val="accent1">
                  <a:tint val="50000"/>
                  <a:satMod val="300000"/>
                </a:schemeClr>
              </a:gs>
              <a:gs pos="35000">
                <a:schemeClr val="accent1">
                  <a:tint val="37000"/>
                  <a:satMod val="300000"/>
                </a:schemeClr>
              </a:gs>
              <a:gs pos="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AU" dirty="0">
              <a:solidFill>
                <a:schemeClr val="tx1"/>
              </a:solidFill>
            </a:endParaRPr>
          </a:p>
        </p:txBody>
      </p:sp>
      <p:pic>
        <p:nvPicPr>
          <p:cNvPr id="6" name="Graphic 5" descr="Right pointing backhand index outline">
            <a:extLst>
              <a:ext uri="{FF2B5EF4-FFF2-40B4-BE49-F238E27FC236}">
                <a16:creationId xmlns:a16="http://schemas.microsoft.com/office/drawing/2014/main" id="{1661246E-8D5F-4292-BE77-53E3185EF7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5471125" y="5300661"/>
            <a:ext cx="914400" cy="914400"/>
          </a:xfrm>
          <a:prstGeom prst="rect">
            <a:avLst/>
          </a:prstGeom>
        </p:spPr>
      </p:pic>
    </p:spTree>
    <p:extLst>
      <p:ext uri="{BB962C8B-B14F-4D97-AF65-F5344CB8AC3E}">
        <p14:creationId xmlns:p14="http://schemas.microsoft.com/office/powerpoint/2010/main" val="135524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4" descr="Palliative Care Australia">
            <a:extLst>
              <a:ext uri="{FF2B5EF4-FFF2-40B4-BE49-F238E27FC236}">
                <a16:creationId xmlns:a16="http://schemas.microsoft.com/office/drawing/2014/main" id="{7F384EF9-1135-7B4E-B60C-F6D8297A2069}"/>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9006" r="4536" b="20268"/>
          <a:stretch/>
        </p:blipFill>
        <p:spPr bwMode="auto">
          <a:xfrm>
            <a:off x="11224770" y="3709434"/>
            <a:ext cx="796750" cy="506828"/>
          </a:xfrm>
          <a:prstGeom prst="rect">
            <a:avLst/>
          </a:prstGeom>
          <a:noFill/>
          <a:extLst>
            <a:ext uri="{909E8E84-426E-40DD-AFC4-6F175D3DCCD1}">
              <a14:hiddenFill xmlns:a14="http://schemas.microsoft.com/office/drawing/2010/main">
                <a:solidFill>
                  <a:srgbClr val="FFFFFF"/>
                </a:solidFill>
              </a14:hiddenFill>
            </a:ext>
          </a:extLst>
        </p:spPr>
      </p:pic>
      <p:sp>
        <p:nvSpPr>
          <p:cNvPr id="45" name="Arrow: Right 44">
            <a:extLst>
              <a:ext uri="{FF2B5EF4-FFF2-40B4-BE49-F238E27FC236}">
                <a16:creationId xmlns:a16="http://schemas.microsoft.com/office/drawing/2014/main" id="{0DD06C98-DEE2-58D6-1A33-7CB82AFB90B0}"/>
              </a:ext>
            </a:extLst>
          </p:cNvPr>
          <p:cNvSpPr/>
          <p:nvPr/>
        </p:nvSpPr>
        <p:spPr>
          <a:xfrm>
            <a:off x="1847850" y="2035326"/>
            <a:ext cx="10117138" cy="654167"/>
          </a:xfrm>
          <a:prstGeom prst="rightArrow">
            <a:avLst>
              <a:gd name="adj1" fmla="val 50000"/>
              <a:gd name="adj2" fmla="val 0"/>
            </a:avLst>
          </a:prstGeom>
          <a:gradFill>
            <a:gsLst>
              <a:gs pos="0">
                <a:schemeClr val="tx2">
                  <a:lumMod val="60000"/>
                  <a:lumOff val="40000"/>
                </a:schemeClr>
              </a:gs>
              <a:gs pos="80000">
                <a:schemeClr val="tx2">
                  <a:lumMod val="40000"/>
                  <a:lumOff val="60000"/>
                </a:schemeClr>
              </a:gs>
              <a:gs pos="100000">
                <a:schemeClr val="tx2">
                  <a:lumMod val="20000"/>
                  <a:lumOff val="80000"/>
                </a:schemeClr>
              </a:gs>
            </a:gsLst>
          </a:gra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AU" dirty="0">
              <a:solidFill>
                <a:schemeClr val="lt1"/>
              </a:solidFill>
              <a:latin typeface="Arial Nova Light" panose="020B0304020202020204" pitchFamily="34" charset="0"/>
            </a:endParaRPr>
          </a:p>
        </p:txBody>
      </p:sp>
      <p:sp>
        <p:nvSpPr>
          <p:cNvPr id="4" name="Title 3">
            <a:extLst>
              <a:ext uri="{FF2B5EF4-FFF2-40B4-BE49-F238E27FC236}">
                <a16:creationId xmlns:a16="http://schemas.microsoft.com/office/drawing/2014/main" id="{5F47A230-F1ED-7B53-F853-4B6949B80BC9}"/>
              </a:ext>
            </a:extLst>
          </p:cNvPr>
          <p:cNvSpPr>
            <a:spLocks noGrp="1"/>
          </p:cNvSpPr>
          <p:nvPr>
            <p:ph type="title"/>
          </p:nvPr>
        </p:nvSpPr>
        <p:spPr/>
        <p:txBody>
          <a:bodyPr>
            <a:normAutofit/>
          </a:bodyPr>
          <a:lstStyle/>
          <a:p>
            <a:r>
              <a:rPr lang="en-AU" sz="2800" dirty="0"/>
              <a:t>The Comprehensive Palliative Care in Aged Care Project Activities</a:t>
            </a:r>
          </a:p>
        </p:txBody>
      </p:sp>
      <p:sp>
        <p:nvSpPr>
          <p:cNvPr id="11" name="Rectangle: Rounded Corners 10">
            <a:extLst>
              <a:ext uri="{FF2B5EF4-FFF2-40B4-BE49-F238E27FC236}">
                <a16:creationId xmlns:a16="http://schemas.microsoft.com/office/drawing/2014/main" id="{E3585C7B-3AFE-8CCD-DE40-8AB36795156E}"/>
              </a:ext>
            </a:extLst>
          </p:cNvPr>
          <p:cNvSpPr/>
          <p:nvPr/>
        </p:nvSpPr>
        <p:spPr>
          <a:xfrm>
            <a:off x="6684787" y="2642762"/>
            <a:ext cx="1511498" cy="523220"/>
          </a:xfrm>
          <a:prstGeom prst="roundRect">
            <a:avLst/>
          </a:prstGeom>
          <a:gradFill>
            <a:gsLst>
              <a:gs pos="0">
                <a:schemeClr val="accent1">
                  <a:lumMod val="60000"/>
                  <a:lumOff val="40000"/>
                </a:schemeClr>
              </a:gs>
              <a:gs pos="35000">
                <a:schemeClr val="accent1">
                  <a:lumMod val="40000"/>
                  <a:lumOff val="60000"/>
                </a:schemeClr>
              </a:gs>
              <a:gs pos="100000">
                <a:schemeClr val="accent1">
                  <a:lumMod val="20000"/>
                  <a:lumOff val="80000"/>
                </a:schemeClr>
              </a:gs>
            </a:gsLst>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400" b="1" dirty="0">
                <a:solidFill>
                  <a:schemeClr val="tx1"/>
                </a:solidFill>
                <a:latin typeface="Arial Nova Light" panose="020B0304020202020204" pitchFamily="34" charset="0"/>
              </a:rPr>
              <a:t>Literature Review</a:t>
            </a:r>
          </a:p>
        </p:txBody>
      </p:sp>
      <p:sp>
        <p:nvSpPr>
          <p:cNvPr id="17" name="TextBox 16">
            <a:extLst>
              <a:ext uri="{FF2B5EF4-FFF2-40B4-BE49-F238E27FC236}">
                <a16:creationId xmlns:a16="http://schemas.microsoft.com/office/drawing/2014/main" id="{58114991-9DCD-06FC-1E1B-1137BCFA884A}"/>
              </a:ext>
            </a:extLst>
          </p:cNvPr>
          <p:cNvSpPr txBox="1"/>
          <p:nvPr/>
        </p:nvSpPr>
        <p:spPr>
          <a:xfrm>
            <a:off x="2150941" y="3239710"/>
            <a:ext cx="1602460" cy="261610"/>
          </a:xfrm>
          <a:prstGeom prst="rect">
            <a:avLst/>
          </a:prstGeom>
          <a:noFill/>
        </p:spPr>
        <p:txBody>
          <a:bodyPr wrap="square" rtlCol="0">
            <a:spAutoFit/>
          </a:bodyPr>
          <a:lstStyle/>
          <a:p>
            <a:pPr algn="ctr"/>
            <a:r>
              <a:rPr lang="en-AU" sz="1100" i="1" dirty="0">
                <a:solidFill>
                  <a:srgbClr val="000000"/>
                </a:solidFill>
                <a:latin typeface="Arial Nova Light" panose="020B0304020202020204" pitchFamily="34" charset="0"/>
              </a:rPr>
              <a:t>Pilot innovation projects</a:t>
            </a:r>
          </a:p>
        </p:txBody>
      </p:sp>
      <p:sp>
        <p:nvSpPr>
          <p:cNvPr id="18" name="TextBox 17">
            <a:extLst>
              <a:ext uri="{FF2B5EF4-FFF2-40B4-BE49-F238E27FC236}">
                <a16:creationId xmlns:a16="http://schemas.microsoft.com/office/drawing/2014/main" id="{2D10104D-3F47-B8F6-362D-BBDF7901A413}"/>
              </a:ext>
            </a:extLst>
          </p:cNvPr>
          <p:cNvSpPr txBox="1"/>
          <p:nvPr/>
        </p:nvSpPr>
        <p:spPr>
          <a:xfrm>
            <a:off x="2213366" y="3560225"/>
            <a:ext cx="1212800" cy="430887"/>
          </a:xfrm>
          <a:prstGeom prst="rect">
            <a:avLst/>
          </a:prstGeom>
          <a:noFill/>
        </p:spPr>
        <p:txBody>
          <a:bodyPr wrap="square">
            <a:spAutoFit/>
          </a:bodyPr>
          <a:lstStyle/>
          <a:p>
            <a:pPr algn="ctr"/>
            <a:r>
              <a:rPr lang="en-AU" sz="1100" dirty="0">
                <a:solidFill>
                  <a:srgbClr val="000000"/>
                </a:solidFill>
                <a:latin typeface="Arial Nova Light" panose="020B0304020202020204" pitchFamily="34" charset="0"/>
              </a:rPr>
              <a:t>9 grants in RACF setting</a:t>
            </a:r>
          </a:p>
        </p:txBody>
      </p:sp>
      <p:pic>
        <p:nvPicPr>
          <p:cNvPr id="19" name="Picture 2" descr="Parental Guidance: What to Look for in an Aged Care Facility">
            <a:extLst>
              <a:ext uri="{FF2B5EF4-FFF2-40B4-BE49-F238E27FC236}">
                <a16:creationId xmlns:a16="http://schemas.microsoft.com/office/drawing/2014/main" id="{F8F4CDB5-50A2-A9F9-3C7A-38B4618871FE}"/>
              </a:ext>
            </a:extLst>
          </p:cNvPr>
          <p:cNvPicPr>
            <a:picLocks noChangeAspect="1" noChangeArrowheads="1"/>
          </p:cNvPicPr>
          <p:nvPr/>
        </p:nvPicPr>
        <p:blipFill>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336741" y="3471220"/>
            <a:ext cx="492125" cy="492125"/>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C7E1F1A0-22D5-0C2A-56FC-F24213DE76EC}"/>
              </a:ext>
            </a:extLst>
          </p:cNvPr>
          <p:cNvSpPr txBox="1"/>
          <p:nvPr/>
        </p:nvSpPr>
        <p:spPr>
          <a:xfrm>
            <a:off x="4959467" y="3269813"/>
            <a:ext cx="3390952" cy="267547"/>
          </a:xfrm>
          <a:prstGeom prst="rect">
            <a:avLst/>
          </a:prstGeom>
          <a:noFill/>
        </p:spPr>
        <p:txBody>
          <a:bodyPr wrap="square" rtlCol="0">
            <a:spAutoFit/>
          </a:bodyPr>
          <a:lstStyle/>
          <a:p>
            <a:pPr algn="ctr"/>
            <a:r>
              <a:rPr lang="en-AU" sz="1100" i="1" dirty="0">
                <a:solidFill>
                  <a:srgbClr val="000000"/>
                </a:solidFill>
                <a:latin typeface="Arial Nova Light" panose="020B0304020202020204" pitchFamily="34" charset="0"/>
              </a:rPr>
              <a:t>Identifying enablers, learnings and tested models</a:t>
            </a:r>
          </a:p>
        </p:txBody>
      </p:sp>
      <p:sp>
        <p:nvSpPr>
          <p:cNvPr id="23" name="TextBox 22">
            <a:extLst>
              <a:ext uri="{FF2B5EF4-FFF2-40B4-BE49-F238E27FC236}">
                <a16:creationId xmlns:a16="http://schemas.microsoft.com/office/drawing/2014/main" id="{E69907E5-91D5-3867-E65D-775712EA28F7}"/>
              </a:ext>
            </a:extLst>
          </p:cNvPr>
          <p:cNvSpPr txBox="1"/>
          <p:nvPr/>
        </p:nvSpPr>
        <p:spPr>
          <a:xfrm>
            <a:off x="9556484" y="3269813"/>
            <a:ext cx="2408503" cy="600164"/>
          </a:xfrm>
          <a:prstGeom prst="rect">
            <a:avLst/>
          </a:prstGeom>
          <a:noFill/>
        </p:spPr>
        <p:txBody>
          <a:bodyPr wrap="square" rtlCol="0">
            <a:spAutoFit/>
          </a:bodyPr>
          <a:lstStyle/>
          <a:p>
            <a:pPr algn="ctr"/>
            <a:r>
              <a:rPr lang="en-AU" sz="1100" i="1" dirty="0">
                <a:solidFill>
                  <a:srgbClr val="000000"/>
                </a:solidFill>
                <a:latin typeface="Arial Nova Light" panose="020B0304020202020204" pitchFamily="34" charset="0"/>
              </a:rPr>
              <a:t>Deep dive on important content, skills required by workforce and how to best support them</a:t>
            </a:r>
          </a:p>
        </p:txBody>
      </p:sp>
      <p:sp>
        <p:nvSpPr>
          <p:cNvPr id="26" name="TextBox 25">
            <a:extLst>
              <a:ext uri="{FF2B5EF4-FFF2-40B4-BE49-F238E27FC236}">
                <a16:creationId xmlns:a16="http://schemas.microsoft.com/office/drawing/2014/main" id="{E4F05D14-54D6-4430-B20C-21EB10687ED3}"/>
              </a:ext>
            </a:extLst>
          </p:cNvPr>
          <p:cNvSpPr txBox="1"/>
          <p:nvPr/>
        </p:nvSpPr>
        <p:spPr>
          <a:xfrm>
            <a:off x="10257424" y="3832043"/>
            <a:ext cx="1365721" cy="261610"/>
          </a:xfrm>
          <a:prstGeom prst="rect">
            <a:avLst/>
          </a:prstGeom>
          <a:noFill/>
        </p:spPr>
        <p:txBody>
          <a:bodyPr wrap="square">
            <a:spAutoFit/>
          </a:bodyPr>
          <a:lstStyle/>
          <a:p>
            <a:pPr algn="ctr"/>
            <a:r>
              <a:rPr lang="en-AU" sz="1100" dirty="0">
                <a:solidFill>
                  <a:srgbClr val="000000"/>
                </a:solidFill>
                <a:latin typeface="Arial Nova Light" panose="020B0304020202020204" pitchFamily="34" charset="0"/>
              </a:rPr>
              <a:t>In partnership with</a:t>
            </a:r>
          </a:p>
        </p:txBody>
      </p:sp>
      <p:sp>
        <p:nvSpPr>
          <p:cNvPr id="27" name="TextBox 26">
            <a:extLst>
              <a:ext uri="{FF2B5EF4-FFF2-40B4-BE49-F238E27FC236}">
                <a16:creationId xmlns:a16="http://schemas.microsoft.com/office/drawing/2014/main" id="{75E5A984-CC45-8E83-1288-DD4275199468}"/>
              </a:ext>
            </a:extLst>
          </p:cNvPr>
          <p:cNvSpPr txBox="1"/>
          <p:nvPr/>
        </p:nvSpPr>
        <p:spPr>
          <a:xfrm>
            <a:off x="1854843" y="1816872"/>
            <a:ext cx="5033319" cy="369332"/>
          </a:xfrm>
          <a:prstGeom prst="rect">
            <a:avLst/>
          </a:prstGeom>
          <a:noFill/>
        </p:spPr>
        <p:txBody>
          <a:bodyPr wrap="square">
            <a:spAutoFit/>
          </a:bodyPr>
          <a:lstStyle/>
          <a:p>
            <a:pPr algn="ctr"/>
            <a:r>
              <a:rPr lang="en-AU" i="1" dirty="0">
                <a:solidFill>
                  <a:srgbClr val="000000"/>
                </a:solidFill>
                <a:latin typeface="Arial Nova Light" panose="020B0304020202020204" pitchFamily="34" charset="0"/>
              </a:rPr>
              <a:t>Scoping activities of the South Australian project </a:t>
            </a:r>
            <a:endParaRPr lang="en-AU" i="1" dirty="0"/>
          </a:p>
        </p:txBody>
      </p:sp>
      <p:sp>
        <p:nvSpPr>
          <p:cNvPr id="30" name="TextBox 29">
            <a:extLst>
              <a:ext uri="{FF2B5EF4-FFF2-40B4-BE49-F238E27FC236}">
                <a16:creationId xmlns:a16="http://schemas.microsoft.com/office/drawing/2014/main" id="{AD30D25B-230F-FEF6-2262-8E87661BD1FD}"/>
              </a:ext>
            </a:extLst>
          </p:cNvPr>
          <p:cNvSpPr txBox="1"/>
          <p:nvPr/>
        </p:nvSpPr>
        <p:spPr>
          <a:xfrm>
            <a:off x="1854843" y="4225995"/>
            <a:ext cx="9369927" cy="646331"/>
          </a:xfrm>
          <a:prstGeom prst="rect">
            <a:avLst/>
          </a:prstGeom>
          <a:noFill/>
        </p:spPr>
        <p:txBody>
          <a:bodyPr wrap="square">
            <a:spAutoFit/>
          </a:bodyPr>
          <a:lstStyle/>
          <a:p>
            <a:r>
              <a:rPr lang="en-AU">
                <a:solidFill>
                  <a:srgbClr val="000000"/>
                </a:solidFill>
                <a:latin typeface="Arial Nova Light" panose="020B0304020202020204" pitchFamily="34" charset="0"/>
              </a:rPr>
              <a:t>DHW project team used findings from scoping activities to design pilot projects that deliver improved palliative care access and end of life care to residents of RACFs. </a:t>
            </a:r>
            <a:endParaRPr lang="en-AU" dirty="0">
              <a:solidFill>
                <a:srgbClr val="000000"/>
              </a:solidFill>
              <a:latin typeface="Arial Nova Light" panose="020B0304020202020204" pitchFamily="34" charset="0"/>
            </a:endParaRPr>
          </a:p>
        </p:txBody>
      </p:sp>
      <p:sp>
        <p:nvSpPr>
          <p:cNvPr id="36" name="Rectangle: Rounded Corners 35">
            <a:extLst>
              <a:ext uri="{FF2B5EF4-FFF2-40B4-BE49-F238E27FC236}">
                <a16:creationId xmlns:a16="http://schemas.microsoft.com/office/drawing/2014/main" id="{5254E7E6-B066-7996-A3BB-B38AA3638336}"/>
              </a:ext>
            </a:extLst>
          </p:cNvPr>
          <p:cNvSpPr/>
          <p:nvPr/>
        </p:nvSpPr>
        <p:spPr>
          <a:xfrm>
            <a:off x="2143946" y="2642762"/>
            <a:ext cx="1511498" cy="53070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400" b="1" dirty="0">
                <a:solidFill>
                  <a:schemeClr val="tx1"/>
                </a:solidFill>
                <a:latin typeface="Arial Nova Light" panose="020B0304020202020204" pitchFamily="34" charset="0"/>
              </a:rPr>
              <a:t>NGO Grant Round</a:t>
            </a:r>
          </a:p>
        </p:txBody>
      </p:sp>
      <p:sp>
        <p:nvSpPr>
          <p:cNvPr id="37" name="Rectangle: Rounded Corners 36">
            <a:extLst>
              <a:ext uri="{FF2B5EF4-FFF2-40B4-BE49-F238E27FC236}">
                <a16:creationId xmlns:a16="http://schemas.microsoft.com/office/drawing/2014/main" id="{02FFFDDA-23AD-55EB-AA2F-0693C3579C7C}"/>
              </a:ext>
            </a:extLst>
          </p:cNvPr>
          <p:cNvSpPr/>
          <p:nvPr/>
        </p:nvSpPr>
        <p:spPr>
          <a:xfrm>
            <a:off x="5113601" y="2642762"/>
            <a:ext cx="1511498" cy="530708"/>
          </a:xfrm>
          <a:prstGeom prst="roundRect">
            <a:avLst/>
          </a:prstGeom>
          <a:gradFill>
            <a:gsLst>
              <a:gs pos="0">
                <a:schemeClr val="accent1">
                  <a:lumMod val="60000"/>
                  <a:lumOff val="40000"/>
                </a:schemeClr>
              </a:gs>
              <a:gs pos="35000">
                <a:schemeClr val="accent1">
                  <a:lumMod val="40000"/>
                  <a:lumOff val="60000"/>
                </a:schemeClr>
              </a:gs>
              <a:gs pos="100000">
                <a:schemeClr val="accent1">
                  <a:lumMod val="20000"/>
                  <a:lumOff val="80000"/>
                </a:schemeClr>
              </a:gs>
            </a:gsLst>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400" b="1" dirty="0">
                <a:solidFill>
                  <a:schemeClr val="tx1"/>
                </a:solidFill>
                <a:latin typeface="Arial Nova Light" panose="020B0304020202020204" pitchFamily="34" charset="0"/>
              </a:rPr>
              <a:t>Stakeholder analysis</a:t>
            </a:r>
          </a:p>
        </p:txBody>
      </p:sp>
      <p:sp>
        <p:nvSpPr>
          <p:cNvPr id="38" name="Rectangle: Rounded Corners 37">
            <a:extLst>
              <a:ext uri="{FF2B5EF4-FFF2-40B4-BE49-F238E27FC236}">
                <a16:creationId xmlns:a16="http://schemas.microsoft.com/office/drawing/2014/main" id="{5DDB4E3A-1FF8-D8C3-7BBC-C1CE25FD1907}"/>
              </a:ext>
            </a:extLst>
          </p:cNvPr>
          <p:cNvSpPr/>
          <p:nvPr/>
        </p:nvSpPr>
        <p:spPr>
          <a:xfrm>
            <a:off x="10111647" y="2642762"/>
            <a:ext cx="1511498" cy="530708"/>
          </a:xfrm>
          <a:prstGeom prst="roundRect">
            <a:avLst/>
          </a:prstGeom>
          <a:gradFill>
            <a:gsLst>
              <a:gs pos="0">
                <a:schemeClr val="accent5">
                  <a:lumMod val="75000"/>
                </a:schemeClr>
              </a:gs>
              <a:gs pos="35000">
                <a:schemeClr val="accent5">
                  <a:lumMod val="90000"/>
                </a:schemeClr>
              </a:gs>
              <a:gs pos="100000">
                <a:schemeClr val="accent1">
                  <a:lumMod val="60000"/>
                  <a:lumOff val="40000"/>
                </a:schemeClr>
              </a:gs>
            </a:gsLst>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400" b="1" dirty="0">
                <a:solidFill>
                  <a:schemeClr val="tx1"/>
                </a:solidFill>
                <a:latin typeface="Arial Nova Light" panose="020B0304020202020204" pitchFamily="34" charset="0"/>
              </a:rPr>
              <a:t>Education Roundtable</a:t>
            </a:r>
          </a:p>
        </p:txBody>
      </p:sp>
      <p:sp>
        <p:nvSpPr>
          <p:cNvPr id="39" name="TextBox 38">
            <a:extLst>
              <a:ext uri="{FF2B5EF4-FFF2-40B4-BE49-F238E27FC236}">
                <a16:creationId xmlns:a16="http://schemas.microsoft.com/office/drawing/2014/main" id="{C8B41576-477B-B6D2-ADBC-8CCF96FF3F6A}"/>
              </a:ext>
            </a:extLst>
          </p:cNvPr>
          <p:cNvSpPr txBox="1"/>
          <p:nvPr/>
        </p:nvSpPr>
        <p:spPr>
          <a:xfrm>
            <a:off x="2483981" y="2139370"/>
            <a:ext cx="852760" cy="461665"/>
          </a:xfrm>
          <a:prstGeom prst="rect">
            <a:avLst/>
          </a:prstGeom>
          <a:noFill/>
        </p:spPr>
        <p:txBody>
          <a:bodyPr wrap="square" rtlCol="0">
            <a:spAutoFit/>
          </a:bodyPr>
          <a:lstStyle/>
          <a:p>
            <a:pPr algn="ctr"/>
            <a:r>
              <a:rPr lang="en-AU" sz="1200" b="1" dirty="0">
                <a:solidFill>
                  <a:schemeClr val="bg1"/>
                </a:solidFill>
              </a:rPr>
              <a:t>March 2020</a:t>
            </a:r>
          </a:p>
        </p:txBody>
      </p:sp>
      <p:sp>
        <p:nvSpPr>
          <p:cNvPr id="40" name="TextBox 39">
            <a:extLst>
              <a:ext uri="{FF2B5EF4-FFF2-40B4-BE49-F238E27FC236}">
                <a16:creationId xmlns:a16="http://schemas.microsoft.com/office/drawing/2014/main" id="{30BD674A-30ED-CD32-BB4A-8AE29F2458E7}"/>
              </a:ext>
            </a:extLst>
          </p:cNvPr>
          <p:cNvSpPr txBox="1"/>
          <p:nvPr/>
        </p:nvSpPr>
        <p:spPr>
          <a:xfrm>
            <a:off x="6149233" y="2139370"/>
            <a:ext cx="1008112" cy="461665"/>
          </a:xfrm>
          <a:prstGeom prst="rect">
            <a:avLst/>
          </a:prstGeom>
          <a:noFill/>
        </p:spPr>
        <p:txBody>
          <a:bodyPr wrap="square" rtlCol="0">
            <a:spAutoFit/>
          </a:bodyPr>
          <a:lstStyle/>
          <a:p>
            <a:pPr algn="ctr"/>
            <a:r>
              <a:rPr lang="en-AU" sz="1200" b="1" dirty="0">
                <a:solidFill>
                  <a:schemeClr val="bg1"/>
                </a:solidFill>
              </a:rPr>
              <a:t>June-July 2020</a:t>
            </a:r>
          </a:p>
        </p:txBody>
      </p:sp>
      <p:sp>
        <p:nvSpPr>
          <p:cNvPr id="41" name="TextBox 40">
            <a:extLst>
              <a:ext uri="{FF2B5EF4-FFF2-40B4-BE49-F238E27FC236}">
                <a16:creationId xmlns:a16="http://schemas.microsoft.com/office/drawing/2014/main" id="{9665B4F3-C482-26AA-0269-26527127D90C}"/>
              </a:ext>
            </a:extLst>
          </p:cNvPr>
          <p:cNvSpPr txBox="1"/>
          <p:nvPr/>
        </p:nvSpPr>
        <p:spPr>
          <a:xfrm>
            <a:off x="10363340" y="2139370"/>
            <a:ext cx="1008112" cy="461665"/>
          </a:xfrm>
          <a:prstGeom prst="rect">
            <a:avLst/>
          </a:prstGeom>
          <a:noFill/>
        </p:spPr>
        <p:txBody>
          <a:bodyPr wrap="square" rtlCol="0">
            <a:spAutoFit/>
          </a:bodyPr>
          <a:lstStyle/>
          <a:p>
            <a:pPr algn="ctr"/>
            <a:r>
              <a:rPr lang="en-AU" sz="1200" b="1" dirty="0">
                <a:solidFill>
                  <a:schemeClr val="bg1"/>
                </a:solidFill>
              </a:rPr>
              <a:t>September 2020</a:t>
            </a:r>
          </a:p>
        </p:txBody>
      </p:sp>
      <p:cxnSp>
        <p:nvCxnSpPr>
          <p:cNvPr id="42" name="Straight Arrow Connector 41">
            <a:extLst>
              <a:ext uri="{FF2B5EF4-FFF2-40B4-BE49-F238E27FC236}">
                <a16:creationId xmlns:a16="http://schemas.microsoft.com/office/drawing/2014/main" id="{EF65AFE2-6F72-7E72-2B4F-A9AE5127C1E0}"/>
              </a:ext>
            </a:extLst>
          </p:cNvPr>
          <p:cNvCxnSpPr>
            <a:cxnSpLocks/>
            <a:stCxn id="36" idx="0"/>
          </p:cNvCxnSpPr>
          <p:nvPr/>
        </p:nvCxnSpPr>
        <p:spPr>
          <a:xfrm flipV="1">
            <a:off x="2899695" y="2601035"/>
            <a:ext cx="0" cy="41727"/>
          </a:xfrm>
          <a:prstGeom prst="straightConnector1">
            <a:avLst/>
          </a:prstGeom>
          <a:ln>
            <a:solidFill>
              <a:srgbClr val="FFC000"/>
            </a:solidFill>
            <a:tailEnd type="oval"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02446958-08F3-25D8-CAE7-2DBC94DE846E}"/>
              </a:ext>
            </a:extLst>
          </p:cNvPr>
          <p:cNvCxnSpPr>
            <a:cxnSpLocks/>
            <a:stCxn id="40" idx="2"/>
            <a:endCxn id="40" idx="2"/>
          </p:cNvCxnSpPr>
          <p:nvPr/>
        </p:nvCxnSpPr>
        <p:spPr>
          <a:xfrm>
            <a:off x="6653289" y="2601035"/>
            <a:ext cx="0" cy="0"/>
          </a:xfrm>
          <a:prstGeom prst="straightConnector1">
            <a:avLst/>
          </a:prstGeom>
          <a:ln>
            <a:solidFill>
              <a:srgbClr val="FFC000"/>
            </a:solidFill>
            <a:tailEnd type="oval"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5FE1B538-5FF5-0DD7-D372-20EC906791DA}"/>
              </a:ext>
            </a:extLst>
          </p:cNvPr>
          <p:cNvCxnSpPr>
            <a:cxnSpLocks/>
            <a:stCxn id="38" idx="0"/>
            <a:endCxn id="41" idx="2"/>
          </p:cNvCxnSpPr>
          <p:nvPr/>
        </p:nvCxnSpPr>
        <p:spPr>
          <a:xfrm flipV="1">
            <a:off x="10867396" y="2601035"/>
            <a:ext cx="0" cy="41727"/>
          </a:xfrm>
          <a:prstGeom prst="straightConnector1">
            <a:avLst/>
          </a:prstGeom>
          <a:ln>
            <a:solidFill>
              <a:srgbClr val="FFC000"/>
            </a:solidFill>
            <a:tailEnd type="oval"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288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p:bldP spid="18" grpId="0"/>
      <p:bldP spid="22" grpId="0" animBg="1"/>
      <p:bldP spid="23" grpId="0" animBg="1"/>
      <p:bldP spid="26" grpId="0"/>
      <p:bldP spid="36" grpId="0" animBg="1"/>
      <p:bldP spid="37" grpId="0" animBg="1"/>
      <p:bldP spid="38" grpId="0" animBg="1"/>
      <p:bldP spid="39" grpId="0"/>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8BFEBC64-2C96-47F9-99CD-5B435B3B4671}"/>
              </a:ext>
            </a:extLst>
          </p:cNvPr>
          <p:cNvSpPr txBox="1"/>
          <p:nvPr/>
        </p:nvSpPr>
        <p:spPr>
          <a:xfrm>
            <a:off x="4008439" y="3653410"/>
            <a:ext cx="6264275" cy="2439129"/>
          </a:xfrm>
          <a:prstGeom prst="rect">
            <a:avLst/>
          </a:prstGeom>
          <a:solidFill>
            <a:schemeClr val="bg1">
              <a:lumMod val="95000"/>
            </a:schemeClr>
          </a:solidFill>
          <a:ln>
            <a:noFill/>
          </a:ln>
          <a:effectLst>
            <a:outerShdw blurRad="50800" dist="38100" dir="5400000" algn="t" rotWithShape="0">
              <a:prstClr val="black">
                <a:alpha val="40000"/>
              </a:prstClr>
            </a:outerShdw>
          </a:effectLst>
        </p:spPr>
        <p:txBody>
          <a:bodyPr wrap="square" rtlCol="0" anchor="ctr">
            <a:spAutoFit/>
          </a:bodyPr>
          <a:lstStyle/>
          <a:p>
            <a:pPr>
              <a:spcBef>
                <a:spcPts val="300"/>
              </a:spcBef>
            </a:pPr>
            <a:r>
              <a:rPr lang="en-AU" sz="1500" b="1" dirty="0">
                <a:solidFill>
                  <a:srgbClr val="000000"/>
                </a:solidFill>
                <a:latin typeface="Arial Nova Light" panose="020B0304020202020204" pitchFamily="34" charset="0"/>
              </a:rPr>
              <a:t>To support internal escalation within RACFs so that residents at EOL               are cared for in place, by staff who feel confident and have skills in:</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Advance Care Planning (ACP)</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Escalation of care pathways</a:t>
            </a:r>
          </a:p>
          <a:p>
            <a:pPr>
              <a:spcBef>
                <a:spcPts val="300"/>
              </a:spcBef>
            </a:pPr>
            <a:r>
              <a:rPr lang="en-AU" sz="1500" b="1" dirty="0">
                <a:solidFill>
                  <a:srgbClr val="000000"/>
                </a:solidFill>
                <a:latin typeface="Arial Nova Light" panose="020B0304020202020204" pitchFamily="34" charset="0"/>
              </a:rPr>
              <a:t>And have access to:</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Specialist Palliative Care in-reach support</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Education and training</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Personal care worker traineeships</a:t>
            </a:r>
          </a:p>
          <a:p>
            <a:pPr marL="285750" indent="-285750">
              <a:spcBef>
                <a:spcPts val="300"/>
              </a:spcBef>
              <a:buFont typeface="Wingdings" panose="05000000000000000000" pitchFamily="2" charset="2"/>
              <a:buChar char="§"/>
            </a:pPr>
            <a:r>
              <a:rPr lang="en-AU" sz="1500" b="1" dirty="0">
                <a:solidFill>
                  <a:srgbClr val="000000"/>
                </a:solidFill>
                <a:latin typeface="Arial Nova Light" panose="020B0304020202020204" pitchFamily="34" charset="0"/>
              </a:rPr>
              <a:t>Grief and bereavement support.</a:t>
            </a:r>
          </a:p>
        </p:txBody>
      </p:sp>
      <p:sp>
        <p:nvSpPr>
          <p:cNvPr id="17" name="Arrow: U-Turn 16">
            <a:extLst>
              <a:ext uri="{FF2B5EF4-FFF2-40B4-BE49-F238E27FC236}">
                <a16:creationId xmlns:a16="http://schemas.microsoft.com/office/drawing/2014/main" id="{A603D5C2-3D70-4D31-B23A-C2B3A718D8DF}"/>
              </a:ext>
            </a:extLst>
          </p:cNvPr>
          <p:cNvSpPr/>
          <p:nvPr/>
        </p:nvSpPr>
        <p:spPr>
          <a:xfrm rot="5400000">
            <a:off x="8859810" y="3168226"/>
            <a:ext cx="1674346" cy="1151459"/>
          </a:xfrm>
          <a:prstGeom prst="uturnArrow">
            <a:avLst>
              <a:gd name="adj1" fmla="val 11513"/>
              <a:gd name="adj2" fmla="val 15446"/>
              <a:gd name="adj3" fmla="val 32868"/>
              <a:gd name="adj4" fmla="val 43750"/>
              <a:gd name="adj5" fmla="val 78372"/>
            </a:avLst>
          </a:prstGeom>
          <a:gradFill>
            <a:gsLst>
              <a:gs pos="100000">
                <a:schemeClr val="accent1">
                  <a:tint val="50000"/>
                  <a:satMod val="300000"/>
                </a:schemeClr>
              </a:gs>
              <a:gs pos="35000">
                <a:schemeClr val="accent1">
                  <a:tint val="37000"/>
                  <a:satMod val="300000"/>
                </a:schemeClr>
              </a:gs>
              <a:gs pos="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AU" dirty="0">
              <a:solidFill>
                <a:schemeClr val="tx1"/>
              </a:solidFill>
            </a:endParaRPr>
          </a:p>
        </p:txBody>
      </p:sp>
      <p:sp>
        <p:nvSpPr>
          <p:cNvPr id="14" name="Arrow: U-Turn 13">
            <a:extLst>
              <a:ext uri="{FF2B5EF4-FFF2-40B4-BE49-F238E27FC236}">
                <a16:creationId xmlns:a16="http://schemas.microsoft.com/office/drawing/2014/main" id="{5ECE1056-5D0A-478D-81B3-749217B3F349}"/>
              </a:ext>
            </a:extLst>
          </p:cNvPr>
          <p:cNvSpPr/>
          <p:nvPr/>
        </p:nvSpPr>
        <p:spPr>
          <a:xfrm rot="5400000" flipV="1">
            <a:off x="3883789" y="1867324"/>
            <a:ext cx="1400759" cy="1151460"/>
          </a:xfrm>
          <a:prstGeom prst="uturnArrow">
            <a:avLst>
              <a:gd name="adj1" fmla="val 11513"/>
              <a:gd name="adj2" fmla="val 15446"/>
              <a:gd name="adj3" fmla="val 32868"/>
              <a:gd name="adj4" fmla="val 43750"/>
              <a:gd name="adj5" fmla="val 78372"/>
            </a:avLst>
          </a:prstGeom>
          <a:gradFill>
            <a:gsLst>
              <a:gs pos="100000">
                <a:schemeClr val="accent1">
                  <a:tint val="50000"/>
                  <a:satMod val="300000"/>
                </a:schemeClr>
              </a:gs>
              <a:gs pos="35000">
                <a:schemeClr val="accent1">
                  <a:tint val="37000"/>
                  <a:satMod val="300000"/>
                </a:schemeClr>
              </a:gs>
              <a:gs pos="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AU" dirty="0">
              <a:solidFill>
                <a:schemeClr val="tx1"/>
              </a:solidFill>
            </a:endParaRPr>
          </a:p>
        </p:txBody>
      </p:sp>
      <p:sp>
        <p:nvSpPr>
          <p:cNvPr id="2" name="Title 1">
            <a:extLst>
              <a:ext uri="{FF2B5EF4-FFF2-40B4-BE49-F238E27FC236}">
                <a16:creationId xmlns:a16="http://schemas.microsoft.com/office/drawing/2014/main" id="{DFC66CA9-9484-4FA3-8E5E-72406A417F70}"/>
              </a:ext>
            </a:extLst>
          </p:cNvPr>
          <p:cNvSpPr>
            <a:spLocks noGrp="1"/>
          </p:cNvSpPr>
          <p:nvPr>
            <p:ph type="title"/>
          </p:nvPr>
        </p:nvSpPr>
        <p:spPr/>
        <p:txBody>
          <a:bodyPr/>
          <a:lstStyle/>
          <a:p>
            <a:r>
              <a:rPr lang="en-AU" sz="2800" dirty="0">
                <a:latin typeface="Arial Nova Light" panose="020B0304020202020204" pitchFamily="34" charset="0"/>
              </a:rPr>
              <a:t>The Comprehensive Palliative Care in Aged Care (</a:t>
            </a:r>
            <a:r>
              <a:rPr lang="en-AU" sz="2800" dirty="0" err="1">
                <a:latin typeface="Arial Nova Light" panose="020B0304020202020204" pitchFamily="34" charset="0"/>
              </a:rPr>
              <a:t>CPCiAC</a:t>
            </a:r>
            <a:r>
              <a:rPr lang="en-AU" sz="2800" dirty="0">
                <a:latin typeface="Arial Nova Light" panose="020B0304020202020204" pitchFamily="34" charset="0"/>
              </a:rPr>
              <a:t>) Measure</a:t>
            </a:r>
          </a:p>
        </p:txBody>
      </p:sp>
      <p:sp>
        <p:nvSpPr>
          <p:cNvPr id="4" name="Rectangle 3">
            <a:extLst>
              <a:ext uri="{FF2B5EF4-FFF2-40B4-BE49-F238E27FC236}">
                <a16:creationId xmlns:a16="http://schemas.microsoft.com/office/drawing/2014/main" id="{B26096FC-CC37-4C8C-BCB3-62C3C8DD19AA}"/>
              </a:ext>
            </a:extLst>
          </p:cNvPr>
          <p:cNvSpPr/>
          <p:nvPr/>
        </p:nvSpPr>
        <p:spPr>
          <a:xfrm>
            <a:off x="1906954" y="1557338"/>
            <a:ext cx="8353060" cy="1013923"/>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p>
            <a:r>
              <a:rPr lang="en-AU" sz="1800" i="1" dirty="0">
                <a:solidFill>
                  <a:srgbClr val="002060"/>
                </a:solidFill>
                <a:latin typeface="Arial Nova Light" panose="020B0304020202020204" pitchFamily="34" charset="0"/>
              </a:rPr>
              <a:t> Hospice in the Residential Aged Care 	2. Regional Hospice in Aged Care 			3. Regional GP Shared Care in Aged Care</a:t>
            </a:r>
          </a:p>
          <a:p>
            <a:endParaRPr lang="en-AU" sz="1800" i="1" dirty="0">
              <a:solidFill>
                <a:srgbClr val="002060"/>
              </a:solidFill>
              <a:latin typeface="Arial Nova Light" panose="020B0304020202020204" pitchFamily="34" charset="0"/>
            </a:endParaRPr>
          </a:p>
          <a:p>
            <a:endParaRPr lang="en-AU" sz="1800" i="1" dirty="0">
              <a:solidFill>
                <a:srgbClr val="002060"/>
              </a:solidFill>
              <a:latin typeface="Arial Nova Light" panose="020B0304020202020204" pitchFamily="34" charset="0"/>
            </a:endParaRPr>
          </a:p>
          <a:p>
            <a:endParaRPr lang="en-AU" dirty="0">
              <a:solidFill>
                <a:srgbClr val="000000"/>
              </a:solidFill>
              <a:latin typeface="Arial Nova Light" panose="020B0304020202020204" pitchFamily="34" charset="0"/>
            </a:endParaRPr>
          </a:p>
        </p:txBody>
      </p:sp>
      <p:sp>
        <p:nvSpPr>
          <p:cNvPr id="7" name="Rectangle: Rounded Corners 6">
            <a:extLst>
              <a:ext uri="{FF2B5EF4-FFF2-40B4-BE49-F238E27FC236}">
                <a16:creationId xmlns:a16="http://schemas.microsoft.com/office/drawing/2014/main" id="{63DFEA6D-6909-4B79-9B76-CB3A6A8DFB1E}"/>
              </a:ext>
            </a:extLst>
          </p:cNvPr>
          <p:cNvSpPr/>
          <p:nvPr/>
        </p:nvSpPr>
        <p:spPr>
          <a:xfrm>
            <a:off x="7896200" y="2704043"/>
            <a:ext cx="2094778" cy="582856"/>
          </a:xfrm>
          <a:prstGeom prst="roundRect">
            <a:avLst/>
          </a:prstGeom>
          <a:ln>
            <a:no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AU" dirty="0">
                <a:latin typeface="Arial Nova Light" panose="020B0304020202020204" pitchFamily="34" charset="0"/>
              </a:rPr>
              <a:t>Pilot projects</a:t>
            </a:r>
          </a:p>
        </p:txBody>
      </p:sp>
      <p:sp>
        <p:nvSpPr>
          <p:cNvPr id="13" name="TextBox 12">
            <a:extLst>
              <a:ext uri="{FF2B5EF4-FFF2-40B4-BE49-F238E27FC236}">
                <a16:creationId xmlns:a16="http://schemas.microsoft.com/office/drawing/2014/main" id="{57423840-97FA-4BCE-B01D-5BBAA6573042}"/>
              </a:ext>
            </a:extLst>
          </p:cNvPr>
          <p:cNvSpPr txBox="1"/>
          <p:nvPr/>
        </p:nvSpPr>
        <p:spPr>
          <a:xfrm>
            <a:off x="7908314" y="3293741"/>
            <a:ext cx="2081061" cy="307777"/>
          </a:xfrm>
          <a:prstGeom prst="rect">
            <a:avLst/>
          </a:prstGeom>
          <a:noFill/>
        </p:spPr>
        <p:txBody>
          <a:bodyPr wrap="square" rtlCol="0">
            <a:spAutoFit/>
          </a:bodyPr>
          <a:lstStyle/>
          <a:p>
            <a:pPr algn="ctr"/>
            <a:r>
              <a:rPr lang="en-AU" sz="1400" i="1" dirty="0">
                <a:solidFill>
                  <a:srgbClr val="000000"/>
                </a:solidFill>
                <a:latin typeface="Arial Nova Light" panose="020B0304020202020204" pitchFamily="34" charset="0"/>
              </a:rPr>
              <a:t>July 2021 to June 2024</a:t>
            </a:r>
          </a:p>
        </p:txBody>
      </p:sp>
      <p:sp>
        <p:nvSpPr>
          <p:cNvPr id="16" name="Arrow: Right 15">
            <a:extLst>
              <a:ext uri="{FF2B5EF4-FFF2-40B4-BE49-F238E27FC236}">
                <a16:creationId xmlns:a16="http://schemas.microsoft.com/office/drawing/2014/main" id="{0D674CCD-B593-49CD-95EE-AF2DEF0B264E}"/>
              </a:ext>
            </a:extLst>
          </p:cNvPr>
          <p:cNvSpPr/>
          <p:nvPr/>
        </p:nvSpPr>
        <p:spPr>
          <a:xfrm>
            <a:off x="6275196" y="2882902"/>
            <a:ext cx="756907" cy="215477"/>
          </a:xfrm>
          <a:prstGeom prst="rightArrow">
            <a:avLst/>
          </a:prstGeom>
          <a:gradFill>
            <a:gsLst>
              <a:gs pos="100000">
                <a:schemeClr val="accent1">
                  <a:tint val="50000"/>
                  <a:satMod val="300000"/>
                </a:schemeClr>
              </a:gs>
              <a:gs pos="35000">
                <a:schemeClr val="accent1">
                  <a:tint val="37000"/>
                  <a:satMod val="300000"/>
                </a:schemeClr>
              </a:gs>
              <a:gs pos="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AU" dirty="0">
              <a:solidFill>
                <a:schemeClr val="tx1"/>
              </a:solidFill>
            </a:endParaRPr>
          </a:p>
        </p:txBody>
      </p:sp>
      <p:sp>
        <p:nvSpPr>
          <p:cNvPr id="3" name="TextBox 2">
            <a:extLst>
              <a:ext uri="{FF2B5EF4-FFF2-40B4-BE49-F238E27FC236}">
                <a16:creationId xmlns:a16="http://schemas.microsoft.com/office/drawing/2014/main" id="{D934C4F5-B2EC-42DD-8D58-1E78B8CAF752}"/>
              </a:ext>
            </a:extLst>
          </p:cNvPr>
          <p:cNvSpPr txBox="1"/>
          <p:nvPr/>
        </p:nvSpPr>
        <p:spPr>
          <a:xfrm>
            <a:off x="8069932" y="5827483"/>
            <a:ext cx="2201178" cy="307777"/>
          </a:xfrm>
          <a:prstGeom prst="rect">
            <a:avLst/>
          </a:prstGeom>
          <a:noFill/>
        </p:spPr>
        <p:txBody>
          <a:bodyPr wrap="square" rtlCol="0" anchor="ctr">
            <a:spAutoFit/>
          </a:bodyPr>
          <a:lstStyle/>
          <a:p>
            <a:pPr algn="ctr"/>
            <a:r>
              <a:rPr lang="en-AU" sz="1400" b="1" dirty="0">
                <a:solidFill>
                  <a:srgbClr val="C00000"/>
                </a:solidFill>
              </a:rPr>
              <a:t>PROJECT OBJECTIVE</a:t>
            </a:r>
          </a:p>
        </p:txBody>
      </p:sp>
      <p:pic>
        <p:nvPicPr>
          <p:cNvPr id="6" name="Picture 2" descr="Eldercare • Residential Aged Care and Retirement Living South Australia">
            <a:extLst>
              <a:ext uri="{FF2B5EF4-FFF2-40B4-BE49-F238E27FC236}">
                <a16:creationId xmlns:a16="http://schemas.microsoft.com/office/drawing/2014/main" id="{DFBFB89E-4488-16AB-90B5-34F179DADDF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2718" y="1961640"/>
            <a:ext cx="1186393" cy="32280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SA Health Rural Support Service - AIDH">
            <a:extLst>
              <a:ext uri="{FF2B5EF4-FFF2-40B4-BE49-F238E27FC236}">
                <a16:creationId xmlns:a16="http://schemas.microsoft.com/office/drawing/2014/main" id="{85CA8A41-D965-09BD-7FA5-416775FD84B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459" t="19760" r="14243" b="20240"/>
          <a:stretch/>
        </p:blipFill>
        <p:spPr bwMode="auto">
          <a:xfrm>
            <a:off x="9121253" y="1899229"/>
            <a:ext cx="841860" cy="533219"/>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2209B73B-35E1-CE88-EF6B-29E7744ED47A}"/>
              </a:ext>
            </a:extLst>
          </p:cNvPr>
          <p:cNvSpPr txBox="1"/>
          <p:nvPr/>
        </p:nvSpPr>
        <p:spPr>
          <a:xfrm>
            <a:off x="1906954" y="3601518"/>
            <a:ext cx="1442443" cy="2585323"/>
          </a:xfrm>
          <a:prstGeom prst="rect">
            <a:avLst/>
          </a:prstGeom>
          <a:noFill/>
        </p:spPr>
        <p:txBody>
          <a:bodyPr wrap="square">
            <a:spAutoFit/>
          </a:bodyPr>
          <a:lstStyle/>
          <a:p>
            <a:r>
              <a:rPr lang="en-AU" sz="1800" b="1" i="0" dirty="0">
                <a:latin typeface="Arial" panose="020B0604020202020204" pitchFamily="34" charset="0"/>
                <a:cs typeface="Arial" panose="020B0604020202020204" pitchFamily="34" charset="0"/>
              </a:rPr>
              <a:t>Funding prioritised to the aged care sector instead of the specialist palliative care sector</a:t>
            </a:r>
          </a:p>
        </p:txBody>
      </p:sp>
    </p:spTree>
    <p:extLst>
      <p:ext uri="{BB962C8B-B14F-4D97-AF65-F5344CB8AC3E}">
        <p14:creationId xmlns:p14="http://schemas.microsoft.com/office/powerpoint/2010/main" val="3530473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BEBA8EAE-BF5A-486C-A8C5-ECC9F3942E4B}">
                <a14:imgProps xmlns:a14="http://schemas.microsoft.com/office/drawing/2010/main">
                  <a14:imgLayer r:embed="rId3">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a:off x="0" y="-10634"/>
            <a:ext cx="2218660" cy="6868633"/>
          </a:xfrm>
          <a:prstGeom prst="rect">
            <a:avLst/>
          </a:prstGeom>
        </p:spPr>
      </p:pic>
      <p:sp>
        <p:nvSpPr>
          <p:cNvPr id="5" name="Rectangle 4"/>
          <p:cNvSpPr/>
          <p:nvPr/>
        </p:nvSpPr>
        <p:spPr>
          <a:xfrm>
            <a:off x="0" y="-10633"/>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5">
            <a:extLst>
              <a:ext uri="{FF2B5EF4-FFF2-40B4-BE49-F238E27FC236}">
                <a16:creationId xmlns:a16="http://schemas.microsoft.com/office/drawing/2014/main" id="{1B139881-2D98-6060-56EF-B7D267B1A612}"/>
              </a:ext>
            </a:extLst>
          </p:cNvPr>
          <p:cNvSpPr>
            <a:spLocks noGrp="1"/>
          </p:cNvSpPr>
          <p:nvPr>
            <p:ph type="title"/>
          </p:nvPr>
        </p:nvSpPr>
        <p:spPr/>
        <p:txBody>
          <a:bodyPr>
            <a:noAutofit/>
          </a:bodyPr>
          <a:lstStyle/>
          <a:p>
            <a:r>
              <a:rPr lang="en-AU" sz="2800" dirty="0"/>
              <a:t>The primary aim of the piloted model was to ensure that residents of RACFs have good end of life care available </a:t>
            </a:r>
            <a:r>
              <a:rPr lang="en-AU" sz="2800" u="sng" dirty="0"/>
              <a:t>within the RACF</a:t>
            </a:r>
            <a:r>
              <a:rPr lang="en-AU" sz="2800" dirty="0"/>
              <a:t>, regardless of diagnosis, location and life circumstances</a:t>
            </a:r>
          </a:p>
        </p:txBody>
      </p:sp>
      <p:sp>
        <p:nvSpPr>
          <p:cNvPr id="8" name="Content Placeholder 7">
            <a:extLst>
              <a:ext uri="{FF2B5EF4-FFF2-40B4-BE49-F238E27FC236}">
                <a16:creationId xmlns:a16="http://schemas.microsoft.com/office/drawing/2014/main" id="{5FCE2D0D-D732-B4D1-CEFF-3D6C770F36C0}"/>
              </a:ext>
            </a:extLst>
          </p:cNvPr>
          <p:cNvSpPr>
            <a:spLocks noGrp="1"/>
          </p:cNvSpPr>
          <p:nvPr>
            <p:ph idx="1"/>
          </p:nvPr>
        </p:nvSpPr>
        <p:spPr>
          <a:xfrm>
            <a:off x="1847850" y="1825625"/>
            <a:ext cx="10127562" cy="1239520"/>
          </a:xfrm>
        </p:spPr>
        <p:txBody>
          <a:bodyPr>
            <a:normAutofit fontScale="85000" lnSpcReduction="10000"/>
          </a:bodyPr>
          <a:lstStyle/>
          <a:p>
            <a:r>
              <a:rPr lang="en-AU" sz="1700" dirty="0"/>
              <a:t>The Hospice in the Residential Aged Care Facility (RACF) aimed to demonstrate an increase in people dying in their place of choice, with a higher number of resident wishes communicated through either the non-statutory advance care plan or advance care directive, and the improved delivery of palliative care leading to a reduction in avoidable hospital admissions.</a:t>
            </a:r>
          </a:p>
          <a:p>
            <a:r>
              <a:rPr lang="en-AU" sz="1700" dirty="0"/>
              <a:t>The pilot model promoted training on a range of initiatives to ensure RACFs were equipped to provide end of life care for residents:</a:t>
            </a:r>
          </a:p>
          <a:p>
            <a:pPr marL="0" indent="0">
              <a:buNone/>
            </a:pPr>
            <a:endParaRPr lang="en-AU" sz="1400" dirty="0"/>
          </a:p>
        </p:txBody>
      </p:sp>
      <p:sp>
        <p:nvSpPr>
          <p:cNvPr id="10" name="TextBox 9">
            <a:extLst>
              <a:ext uri="{FF2B5EF4-FFF2-40B4-BE49-F238E27FC236}">
                <a16:creationId xmlns:a16="http://schemas.microsoft.com/office/drawing/2014/main" id="{78461D82-B541-CA5A-04F1-933CB5D0F0B0}"/>
              </a:ext>
            </a:extLst>
          </p:cNvPr>
          <p:cNvSpPr txBox="1"/>
          <p:nvPr/>
        </p:nvSpPr>
        <p:spPr>
          <a:xfrm>
            <a:off x="1847849" y="3065145"/>
            <a:ext cx="10099736" cy="670900"/>
          </a:xfrm>
          <a:prstGeom prst="rect">
            <a:avLst/>
          </a:prstGeom>
        </p:spPr>
        <p:txBody>
          <a:bodyPr vert="horz" lIns="91440" tIns="45720" rIns="91440" bIns="45720" numCol="3" rtlCol="0">
            <a:normAutofit/>
          </a:bodyPr>
          <a:lstStyle>
            <a:lvl1pPr marL="228600" indent="-228600">
              <a:lnSpc>
                <a:spcPct val="90000"/>
              </a:lnSpc>
              <a:spcBef>
                <a:spcPts val="1000"/>
              </a:spcBef>
              <a:buFont typeface="Arial" panose="020B0604020202020204" pitchFamily="34" charset="0"/>
              <a:buChar char="•"/>
              <a:defRPr sz="1100">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000">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sz="1600">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sz="1600">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1"/>
            <a:endParaRPr lang="en-AU" sz="1400" dirty="0"/>
          </a:p>
        </p:txBody>
      </p:sp>
      <p:graphicFrame>
        <p:nvGraphicFramePr>
          <p:cNvPr id="11" name="Table 4">
            <a:extLst>
              <a:ext uri="{FF2B5EF4-FFF2-40B4-BE49-F238E27FC236}">
                <a16:creationId xmlns:a16="http://schemas.microsoft.com/office/drawing/2014/main" id="{90C85089-D075-2D2D-4F8F-B9C889E4AA42}"/>
              </a:ext>
            </a:extLst>
          </p:cNvPr>
          <p:cNvGraphicFramePr>
            <a:graphicFrameLocks/>
          </p:cNvGraphicFramePr>
          <p:nvPr>
            <p:extLst>
              <p:ext uri="{D42A27DB-BD31-4B8C-83A1-F6EECF244321}">
                <p14:modId xmlns:p14="http://schemas.microsoft.com/office/powerpoint/2010/main" val="905882134"/>
              </p:ext>
            </p:extLst>
          </p:nvPr>
        </p:nvGraphicFramePr>
        <p:xfrm>
          <a:off x="1865252" y="3200082"/>
          <a:ext cx="10099735" cy="3000690"/>
        </p:xfrm>
        <a:graphic>
          <a:graphicData uri="http://schemas.openxmlformats.org/drawingml/2006/table">
            <a:tbl>
              <a:tblPr firstRow="1" bandRow="1"/>
              <a:tblGrid>
                <a:gridCol w="1910960">
                  <a:extLst>
                    <a:ext uri="{9D8B030D-6E8A-4147-A177-3AD203B41FA5}">
                      <a16:colId xmlns:a16="http://schemas.microsoft.com/office/drawing/2014/main" val="1576335786"/>
                    </a:ext>
                  </a:extLst>
                </a:gridCol>
                <a:gridCol w="4303328">
                  <a:extLst>
                    <a:ext uri="{9D8B030D-6E8A-4147-A177-3AD203B41FA5}">
                      <a16:colId xmlns:a16="http://schemas.microsoft.com/office/drawing/2014/main" val="123173921"/>
                    </a:ext>
                  </a:extLst>
                </a:gridCol>
                <a:gridCol w="3885447">
                  <a:extLst>
                    <a:ext uri="{9D8B030D-6E8A-4147-A177-3AD203B41FA5}">
                      <a16:colId xmlns:a16="http://schemas.microsoft.com/office/drawing/2014/main" val="2357401660"/>
                    </a:ext>
                  </a:extLst>
                </a:gridCol>
              </a:tblGrid>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n-AU" sz="1100" dirty="0">
                        <a:solidFill>
                          <a:srgbClr val="000000"/>
                        </a:solidFill>
                        <a:latin typeface="Arial" panose="020B0604020202020204" pitchFamily="34" charset="0"/>
                        <a:cs typeface="Arial" panose="020B0604020202020204" pitchFamily="34" charset="0"/>
                      </a:endParaRPr>
                    </a:p>
                  </a:txBody>
                  <a:tcPr marL="45720" marR="45720">
                    <a:lnL w="12700" cmpd="sng">
                      <a:noFill/>
                    </a:lnL>
                    <a:lnR w="12700" cap="flat" cmpd="sng" algn="ctr">
                      <a:solidFill>
                        <a:srgbClr val="ACA095"/>
                      </a:solidFill>
                      <a:prstDash val="solid"/>
                      <a:round/>
                      <a:headEnd type="none" w="med" len="med"/>
                      <a:tailEnd type="none" w="med" len="med"/>
                    </a:lnR>
                    <a:lnT w="12700" cmpd="sng">
                      <a:noFill/>
                    </a:lnT>
                    <a:lnB w="12700" cap="flat" cmpd="sng" algn="ctr">
                      <a:solidFill>
                        <a:srgbClr val="ACA095"/>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AU" sz="1100" b="1" dirty="0">
                          <a:solidFill>
                            <a:schemeClr val="accent6"/>
                          </a:solidFill>
                          <a:latin typeface="Arial" panose="020B0604020202020204" pitchFamily="34" charset="0"/>
                          <a:cs typeface="Arial" panose="020B0604020202020204" pitchFamily="34" charset="0"/>
                        </a:rPr>
                        <a:t>Rural Support Service</a:t>
                      </a:r>
                    </a:p>
                  </a:txBody>
                  <a:tcPr marL="45720" marR="45720">
                    <a:lnL w="12700" cap="flat" cmpd="sng" algn="ctr">
                      <a:solidFill>
                        <a:srgbClr val="ACA095"/>
                      </a:solidFill>
                      <a:prstDash val="solid"/>
                      <a:round/>
                      <a:headEnd type="none" w="med" len="med"/>
                      <a:tailEnd type="none" w="med" len="med"/>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AU" sz="1100" b="1" dirty="0">
                          <a:solidFill>
                            <a:schemeClr val="accent6"/>
                          </a:solidFill>
                          <a:latin typeface="Arial" panose="020B0604020202020204" pitchFamily="34" charset="0"/>
                          <a:cs typeface="Arial" panose="020B0604020202020204" pitchFamily="34" charset="0"/>
                        </a:rPr>
                        <a:t>Eldercare</a:t>
                      </a:r>
                    </a:p>
                  </a:txBody>
                  <a:tcPr marL="45720" marR="45720">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2787798915"/>
                  </a:ext>
                </a:extLst>
              </a:tr>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Start date</a:t>
                      </a:r>
                    </a:p>
                  </a:txBody>
                  <a:tcPr marL="45720" marR="45720" anchor="ctr">
                    <a:lnL w="12700" cmpd="sng">
                      <a:solidFill>
                        <a:srgbClr val="ACA095"/>
                      </a:solidFill>
                    </a:lnL>
                    <a:lnR w="12700" cmpd="sng">
                      <a:solidFill>
                        <a:srgbClr val="ACA095"/>
                      </a:solidFill>
                    </a:lnR>
                    <a:lnT w="12700" cap="flat" cmpd="sng" algn="ctr">
                      <a:solidFill>
                        <a:srgbClr val="ACA095"/>
                      </a:solidFill>
                      <a:prstDash val="solid"/>
                      <a:round/>
                      <a:headEnd type="none" w="med" len="med"/>
                      <a:tailEnd type="none" w="med" len="med"/>
                    </a:lnT>
                    <a:lnB w="12700" cap="flat" cmpd="sng" algn="ctr">
                      <a:solidFill>
                        <a:srgbClr val="ACA095"/>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July 2021</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October 2021</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3126399111"/>
                  </a:ext>
                </a:extLst>
              </a:tr>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Size of the pilot</a:t>
                      </a:r>
                    </a:p>
                  </a:txBody>
                  <a:tcPr marL="45720" marR="45720" anchor="ctr">
                    <a:lnL w="12700" cmpd="sng">
                      <a:solidFill>
                        <a:srgbClr val="ACA095"/>
                      </a:solidFill>
                    </a:lnL>
                    <a:lnR w="12700" cmpd="sng">
                      <a:solidFill>
                        <a:srgbClr val="ACA095"/>
                      </a:solidFill>
                    </a:lnR>
                    <a:lnT w="12700" cap="flat" cmpd="sng" algn="ctr">
                      <a:solidFill>
                        <a:srgbClr val="ACA095"/>
                      </a:solidFill>
                      <a:prstDash val="solid"/>
                      <a:round/>
                      <a:headEnd type="none" w="med" len="med"/>
                      <a:tailEnd type="none" w="med" len="med"/>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15 sites (573 beds in total)</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7 sites (770 residents)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2039835898"/>
                  </a:ext>
                </a:extLst>
              </a:tr>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Needs Rounds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Palliative Medicine Consultant leads Needs Rounds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Nurse Practitioners lead Needs Rounds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2022258749"/>
                  </a:ext>
                </a:extLst>
              </a:tr>
              <a:tr h="53176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Workforce education and training</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Nurse Educators facilitate training for aged care staff. Pall Med Consultant facilitates GP education and case based discussions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Nurse educators facilitate training for aged care staff and Peer Mentors supporting Trainees.</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1461868104"/>
                  </a:ext>
                </a:extLst>
              </a:tr>
              <a:tr h="53176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Specialist palliative care link</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Palliative Medicine Consultant embedded in team</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In reach (RSS) Palliative Medicine support for Eldercare Palliative Care Team</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3592812908"/>
                  </a:ext>
                </a:extLst>
              </a:tr>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Palliative Care traineeship</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Did not test traineeship model</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27 Trainees commenced, 21 trainees completed</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2671915062"/>
                  </a:ext>
                </a:extLst>
              </a:tr>
              <a:tr h="322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r"/>
                      <a:r>
                        <a:rPr lang="en-AU" sz="1100" b="1" dirty="0">
                          <a:solidFill>
                            <a:srgbClr val="000000"/>
                          </a:solidFill>
                          <a:latin typeface="Arial" panose="020B0604020202020204" pitchFamily="34" charset="0"/>
                          <a:cs typeface="Arial" panose="020B0604020202020204" pitchFamily="34" charset="0"/>
                        </a:rPr>
                        <a:t>Grief &amp; Bereavement</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RSS utilising grief and bereavement resources from Eldercare</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AU" sz="1100" dirty="0">
                          <a:solidFill>
                            <a:srgbClr val="000000"/>
                          </a:solidFill>
                          <a:latin typeface="Arial" panose="020B0604020202020204" pitchFamily="34" charset="0"/>
                          <a:cs typeface="Arial" panose="020B0604020202020204" pitchFamily="34" charset="0"/>
                        </a:rPr>
                        <a:t>Grief and Bereavement resources developed</a:t>
                      </a:r>
                    </a:p>
                  </a:txBody>
                  <a:tcPr marL="45720" marR="45720" anchor="ctr">
                    <a:lnL w="12700" cmpd="sng">
                      <a:solidFill>
                        <a:srgbClr val="ACA095"/>
                      </a:solidFill>
                    </a:lnL>
                    <a:lnR w="12700" cmpd="sng">
                      <a:solidFill>
                        <a:srgbClr val="ACA095"/>
                      </a:solidFill>
                    </a:lnR>
                    <a:lnT w="12700" cmpd="sng">
                      <a:solidFill>
                        <a:srgbClr val="ACA095"/>
                      </a:solidFill>
                    </a:lnT>
                    <a:lnB w="12700" cmpd="sng">
                      <a:solidFill>
                        <a:srgbClr val="ACA095"/>
                      </a:solidFill>
                    </a:lnB>
                    <a:lnTlToBr w="12700" cmpd="sng">
                      <a:noFill/>
                      <a:prstDash val="solid"/>
                    </a:lnTlToBr>
                    <a:lnBlToTr w="12700" cmpd="sng">
                      <a:noFill/>
                      <a:prstDash val="solid"/>
                    </a:lnBlToTr>
                    <a:noFill/>
                  </a:tcPr>
                </a:tc>
                <a:extLst>
                  <a:ext uri="{0D108BD9-81ED-4DB2-BD59-A6C34878D82A}">
                    <a16:rowId xmlns:a16="http://schemas.microsoft.com/office/drawing/2014/main" val="4007594259"/>
                  </a:ext>
                </a:extLst>
              </a:tr>
            </a:tbl>
          </a:graphicData>
        </a:graphic>
      </p:graphicFrame>
      <p:pic>
        <p:nvPicPr>
          <p:cNvPr id="12" name="Picture 2" descr="Eldercare • Residential Aged Care and Retirement Living South Australia">
            <a:extLst>
              <a:ext uri="{FF2B5EF4-FFF2-40B4-BE49-F238E27FC236}">
                <a16:creationId xmlns:a16="http://schemas.microsoft.com/office/drawing/2014/main" id="{1BD3B842-B157-A15B-E14B-CC5B3C5BE2E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27955" y="3230333"/>
            <a:ext cx="891355" cy="2425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SA Health Rural Support Service - AIDH">
            <a:extLst>
              <a:ext uri="{FF2B5EF4-FFF2-40B4-BE49-F238E27FC236}">
                <a16:creationId xmlns:a16="http://schemas.microsoft.com/office/drawing/2014/main" id="{E6615DCD-3E9A-3766-D52E-18FF9295FA37}"/>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1459" t="19760" r="14243" b="20240"/>
          <a:stretch/>
        </p:blipFill>
        <p:spPr bwMode="auto">
          <a:xfrm>
            <a:off x="6773322" y="3210264"/>
            <a:ext cx="432007" cy="273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6058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F3BCDE0-240F-4EE1-AC9F-14020CCBF215}"/>
              </a:ext>
            </a:extLst>
          </p:cNvPr>
          <p:cNvSpPr/>
          <p:nvPr/>
        </p:nvSpPr>
        <p:spPr>
          <a:xfrm>
            <a:off x="4423594" y="4908063"/>
            <a:ext cx="4120678" cy="1191707"/>
          </a:xfrm>
          <a:prstGeom prst="rect">
            <a:avLst/>
          </a:prstGeom>
          <a:ln w="952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361950"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Specialist palliative care: 19%</a:t>
            </a:r>
          </a:p>
          <a:p>
            <a:pPr marL="361950"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Hospital transfer at last week of life: 15%</a:t>
            </a:r>
          </a:p>
          <a:p>
            <a:pPr marL="809625" lvl="1" indent="-180975">
              <a:spcBef>
                <a:spcPts val="300"/>
              </a:spcBef>
              <a:buFont typeface="Wingdings" panose="05000000000000000000" pitchFamily="2" charset="2"/>
              <a:buChar char="§"/>
            </a:pPr>
            <a:r>
              <a:rPr lang="en-AU" sz="1200" dirty="0">
                <a:solidFill>
                  <a:srgbClr val="000000"/>
                </a:solidFill>
                <a:latin typeface="Arial Nova Light" panose="020B0304020202020204" pitchFamily="34" charset="0"/>
              </a:rPr>
              <a:t>Transfer requested by GP: 40%</a:t>
            </a:r>
          </a:p>
          <a:p>
            <a:pPr marL="809625" lvl="1" indent="-180975">
              <a:spcBef>
                <a:spcPts val="300"/>
              </a:spcBef>
              <a:buFont typeface="Wingdings" panose="05000000000000000000" pitchFamily="2" charset="2"/>
              <a:buChar char="§"/>
            </a:pPr>
            <a:r>
              <a:rPr lang="en-AU" sz="1200" dirty="0">
                <a:solidFill>
                  <a:srgbClr val="000000"/>
                </a:solidFill>
                <a:latin typeface="Arial Nova Light" panose="020B0304020202020204" pitchFamily="34" charset="0"/>
              </a:rPr>
              <a:t>Avoidable hospitalisations: 27%</a:t>
            </a:r>
          </a:p>
          <a:p>
            <a:pPr marL="361950"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Symptom management as reason for referral: 53%</a:t>
            </a:r>
          </a:p>
        </p:txBody>
      </p:sp>
      <p:sp>
        <p:nvSpPr>
          <p:cNvPr id="9" name="Rectangle 8">
            <a:extLst>
              <a:ext uri="{FF2B5EF4-FFF2-40B4-BE49-F238E27FC236}">
                <a16:creationId xmlns:a16="http://schemas.microsoft.com/office/drawing/2014/main" id="{FB3620AF-6863-4CDC-8482-1EEF5D9684C6}"/>
              </a:ext>
            </a:extLst>
          </p:cNvPr>
          <p:cNvSpPr/>
          <p:nvPr/>
        </p:nvSpPr>
        <p:spPr>
          <a:xfrm>
            <a:off x="3500527" y="3169516"/>
            <a:ext cx="2748135" cy="1389053"/>
          </a:xfrm>
          <a:prstGeom prst="rect">
            <a:avLst/>
          </a:prstGeom>
          <a:ln w="9525">
            <a:solidFill>
              <a:schemeClr val="accent6"/>
            </a:solid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Average age: 86 years</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Gender: 63% female</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Language: 93% English speaking</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Country of birth: 68% Australia</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Cause of death: 42% dementia</a:t>
            </a:r>
          </a:p>
        </p:txBody>
      </p:sp>
      <p:sp>
        <p:nvSpPr>
          <p:cNvPr id="5" name="Title 1">
            <a:extLst>
              <a:ext uri="{FF2B5EF4-FFF2-40B4-BE49-F238E27FC236}">
                <a16:creationId xmlns:a16="http://schemas.microsoft.com/office/drawing/2014/main" id="{C46D8FCD-9965-41FB-B5F6-8306649200A3}"/>
              </a:ext>
            </a:extLst>
          </p:cNvPr>
          <p:cNvSpPr>
            <a:spLocks noGrp="1"/>
          </p:cNvSpPr>
          <p:nvPr>
            <p:ph type="title"/>
          </p:nvPr>
        </p:nvSpPr>
        <p:spPr>
          <a:xfrm>
            <a:off x="4008439" y="274638"/>
            <a:ext cx="6264275"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en-AU" sz="2800" dirty="0">
                <a:latin typeface="Arial Nova Light" panose="020B0304020202020204" pitchFamily="34" charset="0"/>
              </a:rPr>
              <a:t>RSS’ Regional Hospice in the RACF </a:t>
            </a:r>
            <a:r>
              <a:rPr lang="en-AU" sz="2800" b="1" u="sng" dirty="0">
                <a:latin typeface="Arial Nova Light" panose="020B0304020202020204" pitchFamily="34" charset="0"/>
              </a:rPr>
              <a:t>baseline data</a:t>
            </a:r>
          </a:p>
        </p:txBody>
      </p:sp>
      <p:sp>
        <p:nvSpPr>
          <p:cNvPr id="10" name="Rectangle 9">
            <a:extLst>
              <a:ext uri="{FF2B5EF4-FFF2-40B4-BE49-F238E27FC236}">
                <a16:creationId xmlns:a16="http://schemas.microsoft.com/office/drawing/2014/main" id="{DA6CF78F-36C8-4BFB-B631-782A9234639A}"/>
              </a:ext>
            </a:extLst>
          </p:cNvPr>
          <p:cNvSpPr/>
          <p:nvPr/>
        </p:nvSpPr>
        <p:spPr>
          <a:xfrm>
            <a:off x="4011514" y="1557338"/>
            <a:ext cx="6264276" cy="647526"/>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p>
            <a:r>
              <a:rPr lang="en-AU" dirty="0">
                <a:solidFill>
                  <a:srgbClr val="000000"/>
                </a:solidFill>
                <a:latin typeface="Arial Nova Light" panose="020B0304020202020204" pitchFamily="34" charset="0"/>
              </a:rPr>
              <a:t>Pre-project commencement, RSS undertook 100 baseline ‘after death ELDAC audits’ with 14 of the 15 pilot sites.</a:t>
            </a:r>
          </a:p>
        </p:txBody>
      </p:sp>
      <p:grpSp>
        <p:nvGrpSpPr>
          <p:cNvPr id="7" name="Group 6">
            <a:extLst>
              <a:ext uri="{FF2B5EF4-FFF2-40B4-BE49-F238E27FC236}">
                <a16:creationId xmlns:a16="http://schemas.microsoft.com/office/drawing/2014/main" id="{D7F217A0-1296-42D5-ADE3-8867D33343D2}"/>
              </a:ext>
            </a:extLst>
          </p:cNvPr>
          <p:cNvGrpSpPr/>
          <p:nvPr/>
        </p:nvGrpSpPr>
        <p:grpSpPr>
          <a:xfrm>
            <a:off x="2436757" y="2604709"/>
            <a:ext cx="1480394" cy="720080"/>
            <a:chOff x="2355974" y="2348880"/>
            <a:chExt cx="1480394" cy="720080"/>
          </a:xfrm>
        </p:grpSpPr>
        <p:sp>
          <p:nvSpPr>
            <p:cNvPr id="4" name="Rectangle: Rounded Corners 3">
              <a:extLst>
                <a:ext uri="{FF2B5EF4-FFF2-40B4-BE49-F238E27FC236}">
                  <a16:creationId xmlns:a16="http://schemas.microsoft.com/office/drawing/2014/main" id="{E8681232-A928-471B-BCCF-FD4C64EB3270}"/>
                </a:ext>
              </a:extLst>
            </p:cNvPr>
            <p:cNvSpPr/>
            <p:nvPr/>
          </p:nvSpPr>
          <p:spPr>
            <a:xfrm>
              <a:off x="2484438" y="2348880"/>
              <a:ext cx="1223466" cy="720080"/>
            </a:xfrm>
            <a:prstGeom prst="roundRect">
              <a:avLst/>
            </a:prstGeom>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AU" sz="1600" b="1" dirty="0">
                <a:latin typeface="Arial Nova Light" panose="020B0304020202020204" pitchFamily="34" charset="0"/>
              </a:endParaRPr>
            </a:p>
          </p:txBody>
        </p:sp>
        <p:sp>
          <p:nvSpPr>
            <p:cNvPr id="15" name="TextBox 14">
              <a:extLst>
                <a:ext uri="{FF2B5EF4-FFF2-40B4-BE49-F238E27FC236}">
                  <a16:creationId xmlns:a16="http://schemas.microsoft.com/office/drawing/2014/main" id="{1F07F581-2E22-4AE5-87A9-CCE5D1D306EC}"/>
                </a:ext>
              </a:extLst>
            </p:cNvPr>
            <p:cNvSpPr txBox="1"/>
            <p:nvPr/>
          </p:nvSpPr>
          <p:spPr>
            <a:xfrm>
              <a:off x="2355974" y="2564904"/>
              <a:ext cx="1480394" cy="323165"/>
            </a:xfrm>
            <a:prstGeom prst="rect">
              <a:avLst/>
            </a:prstGeom>
            <a:noFill/>
          </p:spPr>
          <p:txBody>
            <a:bodyPr wrap="square">
              <a:spAutoFit/>
            </a:bodyPr>
            <a:lstStyle/>
            <a:p>
              <a:pPr algn="ctr"/>
              <a:r>
                <a:rPr lang="en-AU" sz="1500" b="1" dirty="0">
                  <a:solidFill>
                    <a:schemeClr val="bg1"/>
                  </a:solidFill>
                  <a:effectLst>
                    <a:outerShdw blurRad="38100" dist="38100" dir="2700000" algn="tl">
                      <a:srgbClr val="000000">
                        <a:alpha val="43137"/>
                      </a:srgbClr>
                    </a:outerShdw>
                  </a:effectLst>
                  <a:latin typeface="Arial Nova Light" panose="020B0304020202020204" pitchFamily="34" charset="0"/>
                </a:rPr>
                <a:t>Demographics</a:t>
              </a:r>
            </a:p>
          </p:txBody>
        </p:sp>
      </p:grpSp>
      <p:grpSp>
        <p:nvGrpSpPr>
          <p:cNvPr id="16" name="Group 15">
            <a:extLst>
              <a:ext uri="{FF2B5EF4-FFF2-40B4-BE49-F238E27FC236}">
                <a16:creationId xmlns:a16="http://schemas.microsoft.com/office/drawing/2014/main" id="{211647B4-705A-473C-99A1-962D563A500D}"/>
              </a:ext>
            </a:extLst>
          </p:cNvPr>
          <p:cNvGrpSpPr/>
          <p:nvPr/>
        </p:nvGrpSpPr>
        <p:grpSpPr>
          <a:xfrm>
            <a:off x="3176954" y="5922649"/>
            <a:ext cx="1480394" cy="720080"/>
            <a:chOff x="2355974" y="2348880"/>
            <a:chExt cx="1480394" cy="720080"/>
          </a:xfrm>
        </p:grpSpPr>
        <p:sp>
          <p:nvSpPr>
            <p:cNvPr id="17" name="Rectangle: Rounded Corners 16">
              <a:extLst>
                <a:ext uri="{FF2B5EF4-FFF2-40B4-BE49-F238E27FC236}">
                  <a16:creationId xmlns:a16="http://schemas.microsoft.com/office/drawing/2014/main" id="{38EB4F96-A35A-4B6D-BD52-8F158063852D}"/>
                </a:ext>
              </a:extLst>
            </p:cNvPr>
            <p:cNvSpPr/>
            <p:nvPr/>
          </p:nvSpPr>
          <p:spPr>
            <a:xfrm>
              <a:off x="2484438" y="2348880"/>
              <a:ext cx="1223466" cy="720080"/>
            </a:xfrm>
            <a:prstGeom prst="round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600" b="1" dirty="0">
                <a:latin typeface="Arial Nova Light" panose="020B0304020202020204" pitchFamily="34" charset="0"/>
              </a:endParaRPr>
            </a:p>
          </p:txBody>
        </p:sp>
        <p:sp>
          <p:nvSpPr>
            <p:cNvPr id="18" name="TextBox 17">
              <a:extLst>
                <a:ext uri="{FF2B5EF4-FFF2-40B4-BE49-F238E27FC236}">
                  <a16:creationId xmlns:a16="http://schemas.microsoft.com/office/drawing/2014/main" id="{E62FC718-7552-4251-823E-C18B30A6ABF4}"/>
                </a:ext>
              </a:extLst>
            </p:cNvPr>
            <p:cNvSpPr txBox="1"/>
            <p:nvPr/>
          </p:nvSpPr>
          <p:spPr>
            <a:xfrm>
              <a:off x="2355974" y="2479179"/>
              <a:ext cx="1480394" cy="523220"/>
            </a:xfrm>
            <a:prstGeom prst="rect">
              <a:avLst/>
            </a:prstGeom>
            <a:noFill/>
          </p:spPr>
          <p:txBody>
            <a:bodyPr wrap="square">
              <a:spAutoFit/>
            </a:bodyPr>
            <a:lstStyle/>
            <a:p>
              <a:pPr algn="ctr"/>
              <a:r>
                <a:rPr lang="en-AU" sz="1400" b="1" dirty="0">
                  <a:solidFill>
                    <a:schemeClr val="bg1"/>
                  </a:solidFill>
                  <a:effectLst>
                    <a:outerShdw blurRad="38100" dist="38100" dir="2700000" algn="tl">
                      <a:srgbClr val="000000">
                        <a:alpha val="43137"/>
                      </a:srgbClr>
                    </a:outerShdw>
                  </a:effectLst>
                  <a:latin typeface="Arial Nova Light" panose="020B0304020202020204" pitchFamily="34" charset="0"/>
                </a:rPr>
                <a:t>Referral activity at end of life</a:t>
              </a:r>
            </a:p>
          </p:txBody>
        </p:sp>
      </p:grpSp>
      <p:sp>
        <p:nvSpPr>
          <p:cNvPr id="23" name="Rectangle 22">
            <a:extLst>
              <a:ext uri="{FF2B5EF4-FFF2-40B4-BE49-F238E27FC236}">
                <a16:creationId xmlns:a16="http://schemas.microsoft.com/office/drawing/2014/main" id="{F5FF6A2B-24C6-46EA-8505-8CD4E99D5086}"/>
              </a:ext>
            </a:extLst>
          </p:cNvPr>
          <p:cNvSpPr/>
          <p:nvPr/>
        </p:nvSpPr>
        <p:spPr>
          <a:xfrm>
            <a:off x="7032104" y="2284474"/>
            <a:ext cx="3024336" cy="2080630"/>
          </a:xfrm>
          <a:prstGeom prst="rect">
            <a:avLst/>
          </a:prstGeom>
          <a:ln w="9525">
            <a:solidFill>
              <a:srgbClr val="7030A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Residents with an ACP/ ACD: 85%</a:t>
            </a:r>
          </a:p>
          <a:p>
            <a:pPr marL="638175" lvl="1" indent="-180975">
              <a:spcBef>
                <a:spcPts val="300"/>
              </a:spcBef>
              <a:buFont typeface="Wingdings" panose="05000000000000000000" pitchFamily="2" charset="2"/>
              <a:buChar char="§"/>
            </a:pPr>
            <a:r>
              <a:rPr lang="en-AU" sz="1200" dirty="0">
                <a:solidFill>
                  <a:srgbClr val="000000"/>
                </a:solidFill>
                <a:latin typeface="Arial Nova Light" panose="020B0304020202020204" pitchFamily="34" charset="0"/>
              </a:rPr>
              <a:t>Residents with an appointed substitute decision-maker: 78%</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Resident’s families assessed for bereavement risk: 22%</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Residents discussed in Team Case Conference: 12%</a:t>
            </a:r>
          </a:p>
          <a:p>
            <a:pPr marL="180975" indent="-180975">
              <a:spcBef>
                <a:spcPts val="300"/>
              </a:spcBef>
              <a:buFont typeface="Wingdings" panose="05000000000000000000" pitchFamily="2" charset="2"/>
              <a:buChar char="§"/>
            </a:pPr>
            <a:r>
              <a:rPr lang="en-AU" sz="1300" dirty="0">
                <a:solidFill>
                  <a:srgbClr val="000000"/>
                </a:solidFill>
                <a:latin typeface="Arial Nova Light" panose="020B0304020202020204" pitchFamily="34" charset="0"/>
              </a:rPr>
              <a:t>Residents dying in the Aged Care Facility: 82%</a:t>
            </a:r>
          </a:p>
        </p:txBody>
      </p:sp>
      <p:grpSp>
        <p:nvGrpSpPr>
          <p:cNvPr id="24" name="Group 23">
            <a:extLst>
              <a:ext uri="{FF2B5EF4-FFF2-40B4-BE49-F238E27FC236}">
                <a16:creationId xmlns:a16="http://schemas.microsoft.com/office/drawing/2014/main" id="{2B96C3FC-FA3F-4DF9-83B1-4846A7211834}"/>
              </a:ext>
            </a:extLst>
          </p:cNvPr>
          <p:cNvGrpSpPr/>
          <p:nvPr/>
        </p:nvGrpSpPr>
        <p:grpSpPr>
          <a:xfrm>
            <a:off x="9669501" y="4101099"/>
            <a:ext cx="1223466" cy="851878"/>
            <a:chOff x="2484438" y="2326779"/>
            <a:chExt cx="1223466" cy="784830"/>
          </a:xfrm>
        </p:grpSpPr>
        <p:sp>
          <p:nvSpPr>
            <p:cNvPr id="25" name="Rectangle: Rounded Corners 24">
              <a:extLst>
                <a:ext uri="{FF2B5EF4-FFF2-40B4-BE49-F238E27FC236}">
                  <a16:creationId xmlns:a16="http://schemas.microsoft.com/office/drawing/2014/main" id="{3B56EDD9-B3DE-4948-8073-8EEBE9CDAC93}"/>
                </a:ext>
              </a:extLst>
            </p:cNvPr>
            <p:cNvSpPr/>
            <p:nvPr/>
          </p:nvSpPr>
          <p:spPr>
            <a:xfrm>
              <a:off x="2484438" y="2348880"/>
              <a:ext cx="1223466" cy="720080"/>
            </a:xfrm>
            <a:prstGeom prst="roundRect">
              <a:avLst/>
            </a:prstGeom>
            <a:gradFill>
              <a:gsLst>
                <a:gs pos="0">
                  <a:srgbClr val="7030A0"/>
                </a:gs>
                <a:gs pos="100000">
                  <a:srgbClr val="9966FF"/>
                </a:gs>
              </a:gsLst>
            </a:gradFill>
            <a:ln>
              <a:no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AU" sz="1600" b="1" dirty="0">
                <a:latin typeface="Arial Nova Light" panose="020B0304020202020204" pitchFamily="34" charset="0"/>
              </a:endParaRPr>
            </a:p>
          </p:txBody>
        </p:sp>
        <p:sp>
          <p:nvSpPr>
            <p:cNvPr id="26" name="TextBox 25">
              <a:extLst>
                <a:ext uri="{FF2B5EF4-FFF2-40B4-BE49-F238E27FC236}">
                  <a16:creationId xmlns:a16="http://schemas.microsoft.com/office/drawing/2014/main" id="{3B2C9CF1-A7C6-4DB5-AF38-25D68FCC12D6}"/>
                </a:ext>
              </a:extLst>
            </p:cNvPr>
            <p:cNvSpPr txBox="1"/>
            <p:nvPr/>
          </p:nvSpPr>
          <p:spPr>
            <a:xfrm>
              <a:off x="2537522" y="2326779"/>
              <a:ext cx="1117297" cy="784830"/>
            </a:xfrm>
            <a:prstGeom prst="rect">
              <a:avLst/>
            </a:prstGeom>
            <a:noFill/>
          </p:spPr>
          <p:txBody>
            <a:bodyPr wrap="square">
              <a:spAutoFit/>
            </a:bodyPr>
            <a:lstStyle/>
            <a:p>
              <a:pPr algn="ctr"/>
              <a:r>
                <a:rPr lang="en-AU" sz="1500" b="1" dirty="0">
                  <a:solidFill>
                    <a:schemeClr val="bg1"/>
                  </a:solidFill>
                  <a:effectLst>
                    <a:outerShdw blurRad="38100" dist="38100" dir="2700000" algn="tl">
                      <a:srgbClr val="000000">
                        <a:alpha val="43137"/>
                      </a:srgbClr>
                    </a:outerShdw>
                  </a:effectLst>
                  <a:latin typeface="Arial Nova Light" panose="020B0304020202020204" pitchFamily="34" charset="0"/>
                </a:rPr>
                <a:t>Other interesting data</a:t>
              </a:r>
            </a:p>
          </p:txBody>
        </p:sp>
      </p:grpSp>
      <p:pic>
        <p:nvPicPr>
          <p:cNvPr id="27" name="Picture 6" descr="SA Health Rural Support Service - AIDH">
            <a:extLst>
              <a:ext uri="{FF2B5EF4-FFF2-40B4-BE49-F238E27FC236}">
                <a16:creationId xmlns:a16="http://schemas.microsoft.com/office/drawing/2014/main" id="{51AD30EB-A593-46EE-8CCD-5A367EB29FBC}"/>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1459" t="19760" r="14243" b="20240"/>
          <a:stretch/>
        </p:blipFill>
        <p:spPr bwMode="auto">
          <a:xfrm>
            <a:off x="2680677" y="1557338"/>
            <a:ext cx="992554" cy="647525"/>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a:extLst>
              <a:ext uri="{FF2B5EF4-FFF2-40B4-BE49-F238E27FC236}">
                <a16:creationId xmlns:a16="http://schemas.microsoft.com/office/drawing/2014/main" id="{BB74DB58-9098-42D1-9CB7-9C0184F80943}"/>
              </a:ext>
            </a:extLst>
          </p:cNvPr>
          <p:cNvSpPr/>
          <p:nvPr/>
        </p:nvSpPr>
        <p:spPr>
          <a:xfrm>
            <a:off x="8269164" y="5356913"/>
            <a:ext cx="2219082" cy="504625"/>
          </a:xfrm>
          <a:prstGeom prst="rect">
            <a:avLst/>
          </a:prstGeom>
          <a:gradFill>
            <a:gsLst>
              <a:gs pos="0">
                <a:schemeClr val="bg1"/>
              </a:gs>
              <a:gs pos="80000">
                <a:schemeClr val="accent3">
                  <a:shade val="93000"/>
                  <a:satMod val="130000"/>
                </a:schemeClr>
              </a:gs>
              <a:gs pos="100000">
                <a:schemeClr val="accent3">
                  <a:shade val="94000"/>
                  <a:satMod val="135000"/>
                </a:schemeClr>
              </a:gs>
            </a:gsLst>
          </a:gradFill>
        </p:spPr>
        <p:style>
          <a:lnRef idx="1">
            <a:schemeClr val="accent3"/>
          </a:lnRef>
          <a:fillRef idx="3">
            <a:schemeClr val="accent3"/>
          </a:fillRef>
          <a:effectRef idx="2">
            <a:schemeClr val="accent3"/>
          </a:effectRef>
          <a:fontRef idx="minor">
            <a:schemeClr val="lt1"/>
          </a:fontRef>
        </p:style>
        <p:txBody>
          <a:bodyPr rtlCol="0" anchor="ctr"/>
          <a:lstStyle/>
          <a:p>
            <a:r>
              <a:rPr lang="en-AU" sz="1000" b="1" i="1" dirty="0">
                <a:solidFill>
                  <a:srgbClr val="006600"/>
                </a:solidFill>
                <a:latin typeface="Arial Nova Light" panose="020B0304020202020204" pitchFamily="34" charset="0"/>
              </a:rPr>
              <a:t>Facilities with higher RN/ EN have reduced Hospital transfers</a:t>
            </a:r>
          </a:p>
        </p:txBody>
      </p:sp>
      <p:pic>
        <p:nvPicPr>
          <p:cNvPr id="4098" name="Picture 2" descr="Confirmation Icon PNG Images, Vectors Free Download - Pngtree">
            <a:extLst>
              <a:ext uri="{FF2B5EF4-FFF2-40B4-BE49-F238E27FC236}">
                <a16:creationId xmlns:a16="http://schemas.microsoft.com/office/drawing/2014/main" id="{4DFFE521-13A4-4BD5-A221-01863F491B2A}"/>
              </a:ext>
            </a:extLst>
          </p:cNvPr>
          <p:cNvPicPr>
            <a:picLocks noChangeAspect="1" noChangeArrowheads="1"/>
          </p:cNvPicPr>
          <p:nvPr/>
        </p:nvPicPr>
        <p:blipFill rotWithShape="1">
          <a:blip r:embed="rId4" cstate="print">
            <a:extLst>
              <a:ext uri="{BEBA8EAE-BF5A-486C-A8C5-ECC9F3942E4B}">
                <a14:imgProps xmlns:a14="http://schemas.microsoft.com/office/drawing/2010/main">
                  <a14:imgLayer r:embed="rId5">
                    <a14:imgEffect>
                      <a14:backgroundRemoval t="10000" b="90000" l="10000" r="90000">
                        <a14:foregroundMark x1="36944" y1="69444" x2="61389" y2="68611"/>
                        <a14:foregroundMark x1="51944" y1="51667" x2="51944" y2="51667"/>
                        <a14:foregroundMark x1="59167" y1="47222" x2="59167" y2="47222"/>
                        <a14:foregroundMark x1="69722" y1="50833" x2="69722" y2="50833"/>
                        <a14:foregroundMark x1="75278" y1="46111" x2="75278" y2="46111"/>
                        <a14:foregroundMark x1="43056" y1="46944" x2="43056" y2="46944"/>
                        <a14:foregroundMark x1="39722" y1="46944" x2="39722" y2="46944"/>
                        <a14:foregroundMark x1="30000" y1="46111" x2="30000" y2="46111"/>
                        <a14:foregroundMark x1="21389" y1="45833" x2="21389" y2="45833"/>
                        <a14:foregroundMark x1="21667" y1="30000" x2="21667" y2="30000"/>
                        <a14:foregroundMark x1="48889" y1="49722" x2="48889" y2="49722"/>
                      </a14:backgroundRemoval>
                    </a14:imgEffect>
                  </a14:imgLayer>
                </a14:imgProps>
              </a:ext>
              <a:ext uri="{28A0092B-C50C-407E-A947-70E740481C1C}">
                <a14:useLocalDpi xmlns:a14="http://schemas.microsoft.com/office/drawing/2010/main" val="0"/>
              </a:ext>
            </a:extLst>
          </a:blip>
          <a:srcRect l="11841" t="13284" r="13040" b="13041"/>
          <a:stretch/>
        </p:blipFill>
        <p:spPr bwMode="auto">
          <a:xfrm>
            <a:off x="10204472" y="5314264"/>
            <a:ext cx="463528" cy="478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000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9" grpId="0" animBg="1"/>
      <p:bldP spid="10" grpId="0" animBg="1"/>
      <p:bldP spid="23"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0BAE37D-59D4-45C8-899B-5A7926980DDE}"/>
              </a:ext>
            </a:extLst>
          </p:cNvPr>
          <p:cNvSpPr>
            <a:spLocks noGrp="1"/>
          </p:cNvSpPr>
          <p:nvPr>
            <p:ph type="title"/>
          </p:nvPr>
        </p:nvSpPr>
        <p:spPr>
          <a:xfrm>
            <a:off x="4008439" y="274638"/>
            <a:ext cx="6264275"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en-AU" sz="2800" dirty="0">
                <a:latin typeface="Arial Nova Light" panose="020B0304020202020204" pitchFamily="34" charset="0"/>
              </a:rPr>
              <a:t>Eldercare’s Hospice in the RACF </a:t>
            </a:r>
            <a:r>
              <a:rPr lang="en-AU" sz="2800" b="1" u="sng" dirty="0">
                <a:latin typeface="Arial Nova Light" panose="020B0304020202020204" pitchFamily="34" charset="0"/>
              </a:rPr>
              <a:t>performance data</a:t>
            </a:r>
            <a:r>
              <a:rPr lang="en-AU" sz="2800" dirty="0">
                <a:latin typeface="Arial Nova Light" panose="020B0304020202020204" pitchFamily="34" charset="0"/>
              </a:rPr>
              <a:t> (2022)</a:t>
            </a:r>
            <a:endParaRPr lang="en-AU" sz="2800" b="1" u="sng" dirty="0">
              <a:latin typeface="Arial Nova Light" panose="020B0304020202020204" pitchFamily="34" charset="0"/>
            </a:endParaRPr>
          </a:p>
        </p:txBody>
      </p:sp>
      <p:sp>
        <p:nvSpPr>
          <p:cNvPr id="5" name="Title 1">
            <a:extLst>
              <a:ext uri="{FF2B5EF4-FFF2-40B4-BE49-F238E27FC236}">
                <a16:creationId xmlns:a16="http://schemas.microsoft.com/office/drawing/2014/main" id="{2F5246C0-872B-4416-B33C-08787AAB2225}"/>
              </a:ext>
            </a:extLst>
          </p:cNvPr>
          <p:cNvSpPr txBox="1">
            <a:spLocks/>
          </p:cNvSpPr>
          <p:nvPr/>
        </p:nvSpPr>
        <p:spPr bwMode="auto">
          <a:xfrm>
            <a:off x="2782278" y="1574602"/>
            <a:ext cx="7490436" cy="825699"/>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defPPr>
              <a:defRPr lang="en-AU"/>
            </a:defPPr>
            <a:lvl1pPr>
              <a:defRPr>
                <a:solidFill>
                  <a:srgbClr val="000000"/>
                </a:solidFill>
                <a:latin typeface="Arial Nova Light" panose="020B0304020202020204" pitchFamily="34" charset="0"/>
                <a:cs typeface="+mn-cs"/>
              </a:defRPr>
            </a:lvl1pPr>
            <a:lvl2pPr>
              <a:defRPr>
                <a:solidFill>
                  <a:schemeClr val="dk1"/>
                </a:solidFill>
                <a:latin typeface="+mn-lt"/>
                <a:cs typeface="+mn-cs"/>
              </a:defRPr>
            </a:lvl2pPr>
            <a:lvl3pPr>
              <a:defRPr>
                <a:solidFill>
                  <a:schemeClr val="dk1"/>
                </a:solidFill>
                <a:latin typeface="+mn-lt"/>
                <a:cs typeface="+mn-cs"/>
              </a:defRPr>
            </a:lvl3pPr>
            <a:lvl4pPr>
              <a:defRPr>
                <a:solidFill>
                  <a:schemeClr val="dk1"/>
                </a:solidFill>
                <a:latin typeface="+mn-lt"/>
                <a:cs typeface="+mn-cs"/>
              </a:defRPr>
            </a:lvl4pPr>
            <a:lvl5pPr>
              <a:defRPr>
                <a:solidFill>
                  <a:schemeClr val="dk1"/>
                </a:solidFill>
                <a:latin typeface="+mn-lt"/>
                <a:cs typeface="+mn-cs"/>
              </a:defRPr>
            </a:lvl5pPr>
            <a:lvl6pPr>
              <a:defRPr>
                <a:solidFill>
                  <a:schemeClr val="dk1"/>
                </a:solidFill>
                <a:latin typeface="+mn-lt"/>
                <a:cs typeface="+mn-cs"/>
              </a:defRPr>
            </a:lvl6pPr>
            <a:lvl7pPr>
              <a:defRPr>
                <a:solidFill>
                  <a:schemeClr val="dk1"/>
                </a:solidFill>
                <a:latin typeface="+mn-lt"/>
                <a:cs typeface="+mn-cs"/>
              </a:defRPr>
            </a:lvl7pPr>
            <a:lvl8pPr>
              <a:defRPr>
                <a:solidFill>
                  <a:schemeClr val="dk1"/>
                </a:solidFill>
                <a:latin typeface="+mn-lt"/>
                <a:cs typeface="+mn-cs"/>
              </a:defRPr>
            </a:lvl8pPr>
            <a:lvl9pPr>
              <a:defRPr>
                <a:solidFill>
                  <a:schemeClr val="dk1"/>
                </a:solidFill>
                <a:latin typeface="+mn-lt"/>
                <a:cs typeface="+mn-cs"/>
              </a:defRPr>
            </a:lvl9pPr>
          </a:lstStyle>
          <a:p>
            <a:r>
              <a:rPr lang="en-AU" sz="1600" b="1" dirty="0"/>
              <a:t>Residents discussed at Needs Rounds</a:t>
            </a:r>
          </a:p>
          <a:p>
            <a:pPr marL="342900" indent="-342900">
              <a:buFont typeface="Wingdings" panose="05000000000000000000" pitchFamily="2" charset="2"/>
              <a:buChar char="§"/>
            </a:pPr>
            <a:r>
              <a:rPr lang="en-AU" sz="1600" dirty="0"/>
              <a:t>Average of 17 per month and led by the Palliative Care Nurse Practitioner</a:t>
            </a:r>
          </a:p>
          <a:p>
            <a:pPr marL="342900" indent="-342900">
              <a:buFont typeface="Wingdings" panose="05000000000000000000" pitchFamily="2" charset="2"/>
              <a:buChar char="§"/>
            </a:pPr>
            <a:endParaRPr lang="en-AU" sz="1600" dirty="0"/>
          </a:p>
        </p:txBody>
      </p:sp>
      <p:sp>
        <p:nvSpPr>
          <p:cNvPr id="6" name="Title 1">
            <a:extLst>
              <a:ext uri="{FF2B5EF4-FFF2-40B4-BE49-F238E27FC236}">
                <a16:creationId xmlns:a16="http://schemas.microsoft.com/office/drawing/2014/main" id="{9AFD1B95-6E8C-4766-A118-BE083D1F0AC7}"/>
              </a:ext>
            </a:extLst>
          </p:cNvPr>
          <p:cNvSpPr txBox="1">
            <a:spLocks/>
          </p:cNvSpPr>
          <p:nvPr/>
        </p:nvSpPr>
        <p:spPr bwMode="auto">
          <a:xfrm>
            <a:off x="2782278" y="2634580"/>
            <a:ext cx="7490436" cy="1080120"/>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defPPr>
              <a:defRPr lang="en-AU"/>
            </a:defPPr>
            <a:lvl1pPr>
              <a:defRPr>
                <a:solidFill>
                  <a:srgbClr val="000000"/>
                </a:solidFill>
                <a:latin typeface="Arial Nova Light" panose="020B0304020202020204" pitchFamily="34" charset="0"/>
                <a:cs typeface="+mn-cs"/>
              </a:defRPr>
            </a:lvl1pPr>
            <a:lvl2pPr>
              <a:defRPr>
                <a:solidFill>
                  <a:schemeClr val="dk1"/>
                </a:solidFill>
                <a:latin typeface="+mn-lt"/>
                <a:cs typeface="+mn-cs"/>
              </a:defRPr>
            </a:lvl2pPr>
            <a:lvl3pPr>
              <a:defRPr>
                <a:solidFill>
                  <a:schemeClr val="dk1"/>
                </a:solidFill>
                <a:latin typeface="+mn-lt"/>
                <a:cs typeface="+mn-cs"/>
              </a:defRPr>
            </a:lvl3pPr>
            <a:lvl4pPr>
              <a:defRPr>
                <a:solidFill>
                  <a:schemeClr val="dk1"/>
                </a:solidFill>
                <a:latin typeface="+mn-lt"/>
                <a:cs typeface="+mn-cs"/>
              </a:defRPr>
            </a:lvl4pPr>
            <a:lvl5pPr>
              <a:defRPr>
                <a:solidFill>
                  <a:schemeClr val="dk1"/>
                </a:solidFill>
                <a:latin typeface="+mn-lt"/>
                <a:cs typeface="+mn-cs"/>
              </a:defRPr>
            </a:lvl5pPr>
            <a:lvl6pPr>
              <a:defRPr>
                <a:solidFill>
                  <a:schemeClr val="dk1"/>
                </a:solidFill>
                <a:latin typeface="+mn-lt"/>
                <a:cs typeface="+mn-cs"/>
              </a:defRPr>
            </a:lvl6pPr>
            <a:lvl7pPr>
              <a:defRPr>
                <a:solidFill>
                  <a:schemeClr val="dk1"/>
                </a:solidFill>
                <a:latin typeface="+mn-lt"/>
                <a:cs typeface="+mn-cs"/>
              </a:defRPr>
            </a:lvl7pPr>
            <a:lvl8pPr>
              <a:defRPr>
                <a:solidFill>
                  <a:schemeClr val="dk1"/>
                </a:solidFill>
                <a:latin typeface="+mn-lt"/>
                <a:cs typeface="+mn-cs"/>
              </a:defRPr>
            </a:lvl8pPr>
            <a:lvl9pPr>
              <a:defRPr>
                <a:solidFill>
                  <a:schemeClr val="dk1"/>
                </a:solidFill>
                <a:latin typeface="+mn-lt"/>
                <a:cs typeface="+mn-cs"/>
              </a:defRPr>
            </a:lvl9pPr>
          </a:lstStyle>
          <a:p>
            <a:r>
              <a:rPr lang="en-AU" sz="1600" b="1" dirty="0"/>
              <a:t>Residents referred to Eldercare PC Team outside of Needs Rounds</a:t>
            </a:r>
          </a:p>
          <a:p>
            <a:pPr marL="342900" indent="-342900">
              <a:buFont typeface="Wingdings" panose="05000000000000000000" pitchFamily="2" charset="2"/>
              <a:buChar char="§"/>
            </a:pPr>
            <a:r>
              <a:rPr lang="en-AU" sz="1600" dirty="0"/>
              <a:t>Average of 8 per month</a:t>
            </a:r>
          </a:p>
          <a:p>
            <a:pPr marL="342900" indent="-342900">
              <a:buFont typeface="Wingdings" panose="05000000000000000000" pitchFamily="2" charset="2"/>
              <a:buChar char="§"/>
            </a:pPr>
            <a:r>
              <a:rPr lang="en-AU" sz="1600" dirty="0"/>
              <a:t>Greater recognition with Palliative Care Educator and Nurse Practitioner availability at pilot sites</a:t>
            </a:r>
          </a:p>
          <a:p>
            <a:pPr marL="342900" indent="-342900">
              <a:buFont typeface="Wingdings" panose="05000000000000000000" pitchFamily="2" charset="2"/>
              <a:buChar char="§"/>
            </a:pPr>
            <a:endParaRPr lang="en-AU" sz="1600" dirty="0"/>
          </a:p>
        </p:txBody>
      </p:sp>
      <p:sp>
        <p:nvSpPr>
          <p:cNvPr id="7" name="Title 1">
            <a:extLst>
              <a:ext uri="{FF2B5EF4-FFF2-40B4-BE49-F238E27FC236}">
                <a16:creationId xmlns:a16="http://schemas.microsoft.com/office/drawing/2014/main" id="{62F50AF3-99BA-45A4-A385-349D8F3C0156}"/>
              </a:ext>
            </a:extLst>
          </p:cNvPr>
          <p:cNvSpPr txBox="1">
            <a:spLocks/>
          </p:cNvSpPr>
          <p:nvPr/>
        </p:nvSpPr>
        <p:spPr bwMode="auto">
          <a:xfrm>
            <a:off x="2782278" y="3948980"/>
            <a:ext cx="7490435" cy="1080120"/>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defPPr>
              <a:defRPr lang="en-AU"/>
            </a:defPPr>
            <a:lvl1pPr>
              <a:defRPr>
                <a:solidFill>
                  <a:srgbClr val="000000"/>
                </a:solidFill>
                <a:latin typeface="Arial Nova Light" panose="020B0304020202020204" pitchFamily="34" charset="0"/>
                <a:cs typeface="+mn-cs"/>
              </a:defRPr>
            </a:lvl1pPr>
            <a:lvl2pPr>
              <a:defRPr>
                <a:solidFill>
                  <a:schemeClr val="dk1"/>
                </a:solidFill>
                <a:latin typeface="+mn-lt"/>
                <a:cs typeface="+mn-cs"/>
              </a:defRPr>
            </a:lvl2pPr>
            <a:lvl3pPr>
              <a:defRPr>
                <a:solidFill>
                  <a:schemeClr val="dk1"/>
                </a:solidFill>
                <a:latin typeface="+mn-lt"/>
                <a:cs typeface="+mn-cs"/>
              </a:defRPr>
            </a:lvl3pPr>
            <a:lvl4pPr>
              <a:defRPr>
                <a:solidFill>
                  <a:schemeClr val="dk1"/>
                </a:solidFill>
                <a:latin typeface="+mn-lt"/>
                <a:cs typeface="+mn-cs"/>
              </a:defRPr>
            </a:lvl4pPr>
            <a:lvl5pPr>
              <a:defRPr>
                <a:solidFill>
                  <a:schemeClr val="dk1"/>
                </a:solidFill>
                <a:latin typeface="+mn-lt"/>
                <a:cs typeface="+mn-cs"/>
              </a:defRPr>
            </a:lvl5pPr>
            <a:lvl6pPr>
              <a:defRPr>
                <a:solidFill>
                  <a:schemeClr val="dk1"/>
                </a:solidFill>
                <a:latin typeface="+mn-lt"/>
                <a:cs typeface="+mn-cs"/>
              </a:defRPr>
            </a:lvl6pPr>
            <a:lvl7pPr>
              <a:defRPr>
                <a:solidFill>
                  <a:schemeClr val="dk1"/>
                </a:solidFill>
                <a:latin typeface="+mn-lt"/>
                <a:cs typeface="+mn-cs"/>
              </a:defRPr>
            </a:lvl7pPr>
            <a:lvl8pPr>
              <a:defRPr>
                <a:solidFill>
                  <a:schemeClr val="dk1"/>
                </a:solidFill>
                <a:latin typeface="+mn-lt"/>
                <a:cs typeface="+mn-cs"/>
              </a:defRPr>
            </a:lvl8pPr>
            <a:lvl9pPr>
              <a:defRPr>
                <a:solidFill>
                  <a:schemeClr val="dk1"/>
                </a:solidFill>
                <a:latin typeface="+mn-lt"/>
                <a:cs typeface="+mn-cs"/>
              </a:defRPr>
            </a:lvl9pPr>
          </a:lstStyle>
          <a:p>
            <a:r>
              <a:rPr lang="en-AU" sz="1600" b="1" dirty="0"/>
              <a:t>Avoidable end-of-life admissions to hospital</a:t>
            </a:r>
          </a:p>
          <a:p>
            <a:pPr marL="342900" indent="-342900">
              <a:buFont typeface="Wingdings" panose="05000000000000000000" pitchFamily="2" charset="2"/>
              <a:buChar char="§"/>
            </a:pPr>
            <a:r>
              <a:rPr lang="en-AU" sz="1600" dirty="0"/>
              <a:t>Average of &lt;1 per month (i.e., 7 over 10 months)</a:t>
            </a:r>
          </a:p>
          <a:p>
            <a:pPr marL="342900" indent="-342900">
              <a:buFont typeface="Wingdings" panose="05000000000000000000" pitchFamily="2" charset="2"/>
              <a:buChar char="§"/>
            </a:pPr>
            <a:r>
              <a:rPr lang="en-AU" sz="1600" dirty="0"/>
              <a:t>Strong onsite palliative care presence to manage deterioration in house</a:t>
            </a:r>
          </a:p>
        </p:txBody>
      </p:sp>
      <p:sp>
        <p:nvSpPr>
          <p:cNvPr id="8" name="Title 1">
            <a:extLst>
              <a:ext uri="{FF2B5EF4-FFF2-40B4-BE49-F238E27FC236}">
                <a16:creationId xmlns:a16="http://schemas.microsoft.com/office/drawing/2014/main" id="{C7F177D3-4351-4BDF-88BA-F19009886BB1}"/>
              </a:ext>
            </a:extLst>
          </p:cNvPr>
          <p:cNvSpPr txBox="1">
            <a:spLocks/>
          </p:cNvSpPr>
          <p:nvPr/>
        </p:nvSpPr>
        <p:spPr bwMode="auto">
          <a:xfrm>
            <a:off x="2782278" y="5263381"/>
            <a:ext cx="7490435" cy="832966"/>
          </a:xfrm>
          <a:prstGeom prst="rect">
            <a:avLst/>
          </a:prstGeom>
          <a:ln>
            <a:noFill/>
          </a:ln>
          <a:effectLst/>
        </p:spPr>
        <p:style>
          <a:lnRef idx="1">
            <a:schemeClr val="accent3"/>
          </a:lnRef>
          <a:fillRef idx="2">
            <a:schemeClr val="accent3"/>
          </a:fillRef>
          <a:effectRef idx="1">
            <a:schemeClr val="accent3"/>
          </a:effectRef>
          <a:fontRef idx="minor">
            <a:schemeClr val="dk1"/>
          </a:fontRef>
        </p:style>
        <p:txBody>
          <a:bodyPr rtlCol="0" anchor="t"/>
          <a:lstStyle>
            <a:defPPr>
              <a:defRPr lang="en-AU"/>
            </a:defPPr>
            <a:lvl1pPr>
              <a:defRPr>
                <a:solidFill>
                  <a:srgbClr val="000000"/>
                </a:solidFill>
                <a:latin typeface="Arial Nova Light" panose="020B0304020202020204" pitchFamily="34" charset="0"/>
                <a:cs typeface="+mn-cs"/>
              </a:defRPr>
            </a:lvl1pPr>
            <a:lvl2pPr>
              <a:defRPr>
                <a:solidFill>
                  <a:schemeClr val="dk1"/>
                </a:solidFill>
                <a:latin typeface="+mn-lt"/>
                <a:cs typeface="+mn-cs"/>
              </a:defRPr>
            </a:lvl2pPr>
            <a:lvl3pPr>
              <a:defRPr>
                <a:solidFill>
                  <a:schemeClr val="dk1"/>
                </a:solidFill>
                <a:latin typeface="+mn-lt"/>
                <a:cs typeface="+mn-cs"/>
              </a:defRPr>
            </a:lvl3pPr>
            <a:lvl4pPr>
              <a:defRPr>
                <a:solidFill>
                  <a:schemeClr val="dk1"/>
                </a:solidFill>
                <a:latin typeface="+mn-lt"/>
                <a:cs typeface="+mn-cs"/>
              </a:defRPr>
            </a:lvl4pPr>
            <a:lvl5pPr>
              <a:defRPr>
                <a:solidFill>
                  <a:schemeClr val="dk1"/>
                </a:solidFill>
                <a:latin typeface="+mn-lt"/>
                <a:cs typeface="+mn-cs"/>
              </a:defRPr>
            </a:lvl5pPr>
            <a:lvl6pPr>
              <a:defRPr>
                <a:solidFill>
                  <a:schemeClr val="dk1"/>
                </a:solidFill>
                <a:latin typeface="+mn-lt"/>
                <a:cs typeface="+mn-cs"/>
              </a:defRPr>
            </a:lvl6pPr>
            <a:lvl7pPr>
              <a:defRPr>
                <a:solidFill>
                  <a:schemeClr val="dk1"/>
                </a:solidFill>
                <a:latin typeface="+mn-lt"/>
                <a:cs typeface="+mn-cs"/>
              </a:defRPr>
            </a:lvl7pPr>
            <a:lvl8pPr>
              <a:defRPr>
                <a:solidFill>
                  <a:schemeClr val="dk1"/>
                </a:solidFill>
                <a:latin typeface="+mn-lt"/>
                <a:cs typeface="+mn-cs"/>
              </a:defRPr>
            </a:lvl8pPr>
            <a:lvl9pPr>
              <a:defRPr>
                <a:solidFill>
                  <a:schemeClr val="dk1"/>
                </a:solidFill>
                <a:latin typeface="+mn-lt"/>
                <a:cs typeface="+mn-cs"/>
              </a:defRPr>
            </a:lvl9pPr>
          </a:lstStyle>
          <a:p>
            <a:r>
              <a:rPr lang="en-AU" sz="1600" b="1" dirty="0"/>
              <a:t>Residents dying in place of choice</a:t>
            </a:r>
          </a:p>
          <a:p>
            <a:pPr marL="342900" indent="-342900">
              <a:buFont typeface="Wingdings" panose="05000000000000000000" pitchFamily="2" charset="2"/>
              <a:buChar char="§"/>
            </a:pPr>
            <a:r>
              <a:rPr lang="en-AU" sz="1600" dirty="0"/>
              <a:t>Average of 17 per month</a:t>
            </a:r>
          </a:p>
          <a:p>
            <a:pPr marL="342900" indent="-342900">
              <a:buFont typeface="Wingdings" panose="05000000000000000000" pitchFamily="2" charset="2"/>
              <a:buChar char="§"/>
            </a:pPr>
            <a:r>
              <a:rPr lang="en-AU" sz="1600" dirty="0"/>
              <a:t>96% of residents dying in place of choice (up from 92% in 2021)</a:t>
            </a:r>
          </a:p>
        </p:txBody>
      </p:sp>
      <p:sp>
        <p:nvSpPr>
          <p:cNvPr id="9" name="Rectangle 8">
            <a:extLst>
              <a:ext uri="{FF2B5EF4-FFF2-40B4-BE49-F238E27FC236}">
                <a16:creationId xmlns:a16="http://schemas.microsoft.com/office/drawing/2014/main" id="{6CC97DEE-EA73-4FB9-B562-DE8356F4DAD0}"/>
              </a:ext>
            </a:extLst>
          </p:cNvPr>
          <p:cNvSpPr/>
          <p:nvPr/>
        </p:nvSpPr>
        <p:spPr>
          <a:xfrm>
            <a:off x="8832304" y="3933056"/>
            <a:ext cx="1440408" cy="432048"/>
          </a:xfrm>
          <a:prstGeom prst="rect">
            <a:avLst/>
          </a:prstGeom>
          <a:gradFill>
            <a:gsLst>
              <a:gs pos="0">
                <a:schemeClr val="bg1">
                  <a:lumMod val="85000"/>
                </a:schemeClr>
              </a:gs>
              <a:gs pos="80000">
                <a:schemeClr val="accent3">
                  <a:shade val="93000"/>
                  <a:satMod val="130000"/>
                </a:schemeClr>
              </a:gs>
              <a:gs pos="100000">
                <a:schemeClr val="accent3">
                  <a:shade val="94000"/>
                  <a:satMod val="135000"/>
                </a:schemeClr>
              </a:gs>
            </a:gsLst>
          </a:gradFill>
        </p:spPr>
        <p:style>
          <a:lnRef idx="1">
            <a:schemeClr val="accent3"/>
          </a:lnRef>
          <a:fillRef idx="3">
            <a:schemeClr val="accent3"/>
          </a:fillRef>
          <a:effectRef idx="2">
            <a:schemeClr val="accent3"/>
          </a:effectRef>
          <a:fontRef idx="minor">
            <a:schemeClr val="lt1"/>
          </a:fontRef>
        </p:style>
        <p:txBody>
          <a:bodyPr rtlCol="0" anchor="ctr"/>
          <a:lstStyle/>
          <a:p>
            <a:r>
              <a:rPr lang="en-AU" sz="1000" b="1" i="1" dirty="0">
                <a:solidFill>
                  <a:srgbClr val="C00000"/>
                </a:solidFill>
                <a:latin typeface="Arial Nova Light" panose="020B0304020202020204" pitchFamily="34" charset="0"/>
              </a:rPr>
              <a:t>Majority of residents present to ED (91%)</a:t>
            </a:r>
          </a:p>
        </p:txBody>
      </p:sp>
      <p:pic>
        <p:nvPicPr>
          <p:cNvPr id="2050" name="Picture 2" descr="Mythbusters PNG and Mythbusters Transparent Clipart Free Download. -  CleanPNG / KissPNG">
            <a:extLst>
              <a:ext uri="{FF2B5EF4-FFF2-40B4-BE49-F238E27FC236}">
                <a16:creationId xmlns:a16="http://schemas.microsoft.com/office/drawing/2014/main" id="{FDE5F730-D4D9-452B-A852-E22BB34B2A41}"/>
              </a:ext>
            </a:extLst>
          </p:cNvPr>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ackgroundRemoval t="10000" b="90000" l="2308" r="96923">
                        <a14:foregroundMark x1="2692" y1="58077" x2="10385" y2="56538"/>
                        <a14:foregroundMark x1="92308" y1="32308" x2="91154" y2="51154"/>
                        <a14:foregroundMark x1="96923" y1="46923" x2="96923" y2="46923"/>
                      </a14:backgroundRemoval>
                    </a14:imgEffect>
                  </a14:imgLayer>
                </a14:imgProps>
              </a:ext>
              <a:ext uri="{28A0092B-C50C-407E-A947-70E740481C1C}">
                <a14:useLocalDpi xmlns:a14="http://schemas.microsoft.com/office/drawing/2010/main" val="0"/>
              </a:ext>
            </a:extLst>
          </a:blip>
          <a:srcRect t="20924" b="15108"/>
          <a:stretch/>
        </p:blipFill>
        <p:spPr bwMode="auto">
          <a:xfrm rot="2865243">
            <a:off x="9815965" y="3774911"/>
            <a:ext cx="652140" cy="417163"/>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B500A8CD-B3D1-4E3A-BEE0-A240739198DF}"/>
              </a:ext>
            </a:extLst>
          </p:cNvPr>
          <p:cNvSpPr/>
          <p:nvPr/>
        </p:nvSpPr>
        <p:spPr>
          <a:xfrm>
            <a:off x="8112224" y="5323927"/>
            <a:ext cx="2160488" cy="403185"/>
          </a:xfrm>
          <a:prstGeom prst="rect">
            <a:avLst/>
          </a:prstGeom>
          <a:gradFill>
            <a:gsLst>
              <a:gs pos="0">
                <a:schemeClr val="bg1">
                  <a:lumMod val="85000"/>
                </a:schemeClr>
              </a:gs>
              <a:gs pos="80000">
                <a:schemeClr val="accent3">
                  <a:shade val="93000"/>
                  <a:satMod val="130000"/>
                </a:schemeClr>
              </a:gs>
              <a:gs pos="100000">
                <a:schemeClr val="accent3">
                  <a:shade val="94000"/>
                  <a:satMod val="135000"/>
                </a:schemeClr>
              </a:gs>
            </a:gsLst>
          </a:gradFill>
        </p:spPr>
        <p:style>
          <a:lnRef idx="1">
            <a:schemeClr val="accent3"/>
          </a:lnRef>
          <a:fillRef idx="3">
            <a:schemeClr val="accent3"/>
          </a:fillRef>
          <a:effectRef idx="2">
            <a:schemeClr val="accent3"/>
          </a:effectRef>
          <a:fontRef idx="minor">
            <a:schemeClr val="lt1"/>
          </a:fontRef>
        </p:style>
        <p:txBody>
          <a:bodyPr rtlCol="0" anchor="ctr"/>
          <a:lstStyle/>
          <a:p>
            <a:r>
              <a:rPr lang="en-AU" sz="1000" b="1" i="1" dirty="0">
                <a:solidFill>
                  <a:schemeClr val="accent6">
                    <a:lumMod val="75000"/>
                  </a:schemeClr>
                </a:solidFill>
                <a:latin typeface="Arial Nova Light" panose="020B0304020202020204" pitchFamily="34" charset="0"/>
              </a:rPr>
              <a:t>Eldercare’s rate of death at the RACF exceeds the national average</a:t>
            </a:r>
          </a:p>
        </p:txBody>
      </p:sp>
    </p:spTree>
    <p:extLst>
      <p:ext uri="{BB962C8B-B14F-4D97-AF65-F5344CB8AC3E}">
        <p14:creationId xmlns:p14="http://schemas.microsoft.com/office/powerpoint/2010/main" val="2006041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BEBA8EAE-BF5A-486C-A8C5-ECC9F3942E4B}">
                <a14:imgProps xmlns:a14="http://schemas.microsoft.com/office/drawing/2010/main">
                  <a14:imgLayer r:embed="rId3">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a:off x="0" y="-10634"/>
            <a:ext cx="2218660" cy="6868633"/>
          </a:xfrm>
          <a:prstGeom prst="rect">
            <a:avLst/>
          </a:prstGeom>
        </p:spPr>
      </p:pic>
      <p:sp>
        <p:nvSpPr>
          <p:cNvPr id="5" name="Rectangle 4"/>
          <p:cNvSpPr/>
          <p:nvPr/>
        </p:nvSpPr>
        <p:spPr>
          <a:xfrm>
            <a:off x="0" y="-10633"/>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5">
            <a:extLst>
              <a:ext uri="{FF2B5EF4-FFF2-40B4-BE49-F238E27FC236}">
                <a16:creationId xmlns:a16="http://schemas.microsoft.com/office/drawing/2014/main" id="{1B139881-2D98-6060-56EF-B7D267B1A612}"/>
              </a:ext>
            </a:extLst>
          </p:cNvPr>
          <p:cNvSpPr>
            <a:spLocks noGrp="1"/>
          </p:cNvSpPr>
          <p:nvPr>
            <p:ph type="title"/>
          </p:nvPr>
        </p:nvSpPr>
        <p:spPr/>
        <p:txBody>
          <a:bodyPr>
            <a:normAutofit/>
          </a:bodyPr>
          <a:lstStyle/>
          <a:p>
            <a:r>
              <a:rPr lang="en-AU" sz="2800" dirty="0"/>
              <a:t>Needs Rounds positively impacted the care and management of palliative patients in residential aged care facilities</a:t>
            </a:r>
          </a:p>
        </p:txBody>
      </p:sp>
      <p:sp>
        <p:nvSpPr>
          <p:cNvPr id="8" name="Content Placeholder 7">
            <a:extLst>
              <a:ext uri="{FF2B5EF4-FFF2-40B4-BE49-F238E27FC236}">
                <a16:creationId xmlns:a16="http://schemas.microsoft.com/office/drawing/2014/main" id="{5FCE2D0D-D732-B4D1-CEFF-3D6C770F36C0}"/>
              </a:ext>
            </a:extLst>
          </p:cNvPr>
          <p:cNvSpPr>
            <a:spLocks noGrp="1"/>
          </p:cNvSpPr>
          <p:nvPr>
            <p:ph idx="1"/>
          </p:nvPr>
        </p:nvSpPr>
        <p:spPr>
          <a:xfrm>
            <a:off x="1837426" y="1825625"/>
            <a:ext cx="10110160" cy="2852401"/>
          </a:xfrm>
        </p:spPr>
        <p:txBody>
          <a:bodyPr>
            <a:normAutofit/>
          </a:bodyPr>
          <a:lstStyle/>
          <a:p>
            <a:pPr marL="0" indent="0">
              <a:buNone/>
            </a:pPr>
            <a:r>
              <a:rPr lang="en-AU" b="1" dirty="0">
                <a:solidFill>
                  <a:schemeClr val="accent2"/>
                </a:solidFill>
                <a:effectLst>
                  <a:outerShdw blurRad="38100" dist="38100" dir="2700000" algn="tl">
                    <a:srgbClr val="000000">
                      <a:alpha val="43137"/>
                    </a:srgbClr>
                  </a:outerShdw>
                </a:effectLst>
              </a:rPr>
              <a:t>Needs Rounds</a:t>
            </a:r>
          </a:p>
          <a:p>
            <a:pPr marL="0" indent="0">
              <a:buNone/>
            </a:pPr>
            <a:r>
              <a:rPr lang="en-AU" sz="2000" dirty="0"/>
              <a:t>Needs Rounds provided a structured approach to identify and discuss palliative residents, and an opportunity to enhance palliative care capability and skills.</a:t>
            </a:r>
          </a:p>
          <a:p>
            <a:r>
              <a:rPr lang="en-AU" sz="1800" i="1" dirty="0"/>
              <a:t>Metropolitan pilot: </a:t>
            </a:r>
            <a:r>
              <a:rPr lang="en-AU" sz="1800" dirty="0"/>
              <a:t>299 residents were identified as palliative through monthly Needs Rounds and participated in the project (ranging from 12 to 27 resident discussions per month).</a:t>
            </a:r>
          </a:p>
          <a:p>
            <a:r>
              <a:rPr lang="en-AU" sz="1800" i="1" dirty="0"/>
              <a:t>Regional pilot: </a:t>
            </a:r>
            <a:r>
              <a:rPr lang="en-AU" sz="1800" dirty="0"/>
              <a:t>In fifteen regional sites, 246 residents were identified as palliative and discussed in the Needs Rounds (ranging from 7 to 26 resident discussions per month).</a:t>
            </a:r>
          </a:p>
          <a:p>
            <a:pPr lvl="1"/>
            <a:r>
              <a:rPr lang="en-AU" sz="1400" dirty="0"/>
              <a:t>GP attendances in palliative care Needs Rounds were 92 in total and varied between sites and across the timeframe (ranging from 2 to 22 GPs attendance in each month).</a:t>
            </a:r>
          </a:p>
        </p:txBody>
      </p:sp>
      <p:sp>
        <p:nvSpPr>
          <p:cNvPr id="11" name="TextBox 10">
            <a:extLst>
              <a:ext uri="{FF2B5EF4-FFF2-40B4-BE49-F238E27FC236}">
                <a16:creationId xmlns:a16="http://schemas.microsoft.com/office/drawing/2014/main" id="{8E088E23-2836-5226-A8C9-D9473B6FF4E7}"/>
              </a:ext>
            </a:extLst>
          </p:cNvPr>
          <p:cNvSpPr txBox="1"/>
          <p:nvPr/>
        </p:nvSpPr>
        <p:spPr>
          <a:xfrm>
            <a:off x="1837425" y="4562196"/>
            <a:ext cx="2563125" cy="338554"/>
          </a:xfrm>
          <a:prstGeom prst="rect">
            <a:avLst/>
          </a:prstGeom>
          <a:noFill/>
        </p:spPr>
        <p:txBody>
          <a:bodyPr wrap="square" rtlCol="0">
            <a:spAutoFit/>
          </a:bodyPr>
          <a:lstStyle/>
          <a:p>
            <a:r>
              <a:rPr lang="en-AU" sz="1600" b="1" dirty="0">
                <a:solidFill>
                  <a:schemeClr val="accent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Nurse-led model</a:t>
            </a:r>
          </a:p>
        </p:txBody>
      </p:sp>
      <p:pic>
        <p:nvPicPr>
          <p:cNvPr id="12" name="Picture 2" descr="Eldercare • Residential Aged Care and Retirement Living South Australia">
            <a:extLst>
              <a:ext uri="{FF2B5EF4-FFF2-40B4-BE49-F238E27FC236}">
                <a16:creationId xmlns:a16="http://schemas.microsoft.com/office/drawing/2014/main" id="{EF71EA66-FB00-1569-0737-62F9303B5E9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08902" y="4674058"/>
            <a:ext cx="669688" cy="182218"/>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80441691-5350-153B-4C8A-701600628EB2}"/>
              </a:ext>
            </a:extLst>
          </p:cNvPr>
          <p:cNvSpPr txBox="1"/>
          <p:nvPr/>
        </p:nvSpPr>
        <p:spPr>
          <a:xfrm>
            <a:off x="1837425" y="5855651"/>
            <a:ext cx="10117139" cy="584775"/>
          </a:xfrm>
          <a:prstGeom prst="rect">
            <a:avLst/>
          </a:prstGeom>
          <a:noFill/>
        </p:spPr>
        <p:txBody>
          <a:bodyPr wrap="square">
            <a:spAutoFit/>
          </a:bodyPr>
          <a:lstStyle/>
          <a:p>
            <a:pPr algn="ctr"/>
            <a:r>
              <a:rPr lang="en-AU" sz="1600" b="1" i="1" dirty="0">
                <a:effectLst/>
                <a:latin typeface="Arial" panose="020B0604020202020204" pitchFamily="34" charset="0"/>
                <a:ea typeface="Arial" panose="020B0604020202020204" pitchFamily="34" charset="0"/>
              </a:rPr>
              <a:t>Clearer processes for resident identification, documentation of action plans, and information sharing could enhance the operation of Needs Rounds.</a:t>
            </a:r>
            <a:endParaRPr lang="en-AU" sz="1600" b="1" i="1" dirty="0"/>
          </a:p>
        </p:txBody>
      </p:sp>
      <p:sp>
        <p:nvSpPr>
          <p:cNvPr id="16" name="TextBox 15">
            <a:extLst>
              <a:ext uri="{FF2B5EF4-FFF2-40B4-BE49-F238E27FC236}">
                <a16:creationId xmlns:a16="http://schemas.microsoft.com/office/drawing/2014/main" id="{09909A10-270D-4349-9900-F167A9304922}"/>
              </a:ext>
            </a:extLst>
          </p:cNvPr>
          <p:cNvSpPr txBox="1"/>
          <p:nvPr/>
        </p:nvSpPr>
        <p:spPr>
          <a:xfrm>
            <a:off x="8470190" y="4542091"/>
            <a:ext cx="3494799" cy="338554"/>
          </a:xfrm>
          <a:prstGeom prst="rect">
            <a:avLst/>
          </a:prstGeom>
          <a:noFill/>
        </p:spPr>
        <p:txBody>
          <a:bodyPr wrap="square" rtlCol="0">
            <a:spAutoFit/>
          </a:bodyPr>
          <a:lstStyle/>
          <a:p>
            <a:pPr algn="r"/>
            <a:r>
              <a:rPr lang="en-AU" sz="1600" b="1" dirty="0">
                <a:solidFill>
                  <a:schemeClr val="accent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PC Medical Consultant-led model</a:t>
            </a:r>
          </a:p>
        </p:txBody>
      </p:sp>
      <p:pic>
        <p:nvPicPr>
          <p:cNvPr id="18" name="Picture 6" descr="SA Health Rural Support Service - AIDH">
            <a:extLst>
              <a:ext uri="{FF2B5EF4-FFF2-40B4-BE49-F238E27FC236}">
                <a16:creationId xmlns:a16="http://schemas.microsoft.com/office/drawing/2014/main" id="{3986FFA9-A9A8-BEA0-79FC-33E4F5187893}"/>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1459" t="19760" r="14243" b="20240"/>
          <a:stretch/>
        </p:blipFill>
        <p:spPr bwMode="auto">
          <a:xfrm>
            <a:off x="7985457" y="4599762"/>
            <a:ext cx="475208" cy="300988"/>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6CC89714-EEF3-B8F2-6223-B17FB9F715A2}"/>
              </a:ext>
            </a:extLst>
          </p:cNvPr>
          <p:cNvSpPr txBox="1"/>
          <p:nvPr/>
        </p:nvSpPr>
        <p:spPr>
          <a:xfrm>
            <a:off x="6888163" y="4933353"/>
            <a:ext cx="5076826" cy="461665"/>
          </a:xfrm>
          <a:prstGeom prst="rect">
            <a:avLst/>
          </a:prstGeom>
          <a:noFill/>
        </p:spPr>
        <p:txBody>
          <a:bodyPr wrap="square">
            <a:spAutoFit/>
          </a:bodyPr>
          <a:lstStyle/>
          <a:p>
            <a:pPr marL="171450" indent="-171450" algn="r">
              <a:buFont typeface="Arial" panose="020B0604020202020204" pitchFamily="34" charset="0"/>
              <a:buChar char="•"/>
            </a:pPr>
            <a:r>
              <a:rPr lang="en-AU" sz="1200" dirty="0">
                <a:latin typeface="Arial" panose="020B0604020202020204" pitchFamily="34" charset="0"/>
                <a:ea typeface="Arial" panose="020B0604020202020204" pitchFamily="34" charset="0"/>
              </a:rPr>
              <a:t>Highly beneficial and b</a:t>
            </a:r>
            <a:r>
              <a:rPr lang="en-AU" sz="1200" dirty="0">
                <a:effectLst/>
                <a:latin typeface="Arial" panose="020B0604020202020204" pitchFamily="34" charset="0"/>
                <a:ea typeface="Arial" panose="020B0604020202020204" pitchFamily="34" charset="0"/>
              </a:rPr>
              <a:t>rought in specialised medical knowledge, confidence, and credibility supporting GP learning</a:t>
            </a:r>
          </a:p>
        </p:txBody>
      </p:sp>
      <p:sp>
        <p:nvSpPr>
          <p:cNvPr id="21" name="TextBox 20">
            <a:extLst>
              <a:ext uri="{FF2B5EF4-FFF2-40B4-BE49-F238E27FC236}">
                <a16:creationId xmlns:a16="http://schemas.microsoft.com/office/drawing/2014/main" id="{02D967C6-C47E-7CC8-17AD-DC2C121BD577}"/>
              </a:ext>
            </a:extLst>
          </p:cNvPr>
          <p:cNvSpPr txBox="1"/>
          <p:nvPr/>
        </p:nvSpPr>
        <p:spPr>
          <a:xfrm>
            <a:off x="1847850" y="4887512"/>
            <a:ext cx="5336721" cy="646331"/>
          </a:xfrm>
          <a:prstGeom prst="rect">
            <a:avLst/>
          </a:prstGeom>
          <a:noFill/>
        </p:spPr>
        <p:txBody>
          <a:bodyPr wrap="square">
            <a:spAutoFit/>
          </a:bodyPr>
          <a:lstStyle/>
          <a:p>
            <a:pPr marL="171450" indent="-171450">
              <a:buFont typeface="Arial" panose="020B0604020202020204" pitchFamily="34" charset="0"/>
              <a:buChar char="•"/>
            </a:pPr>
            <a:r>
              <a:rPr lang="en-AU" sz="1200" dirty="0">
                <a:latin typeface="Arial" panose="020B0604020202020204" pitchFamily="34" charset="0"/>
              </a:rPr>
              <a:t>Internal capacity, organisational focus on palliative care, and relationships built between nurses and GPs are noted as key factors enabling the engagement of nurse  practitioners to lead palliative care Needs Rounds.</a:t>
            </a:r>
          </a:p>
        </p:txBody>
      </p:sp>
      <p:sp>
        <p:nvSpPr>
          <p:cNvPr id="22" name="TextBox 21">
            <a:extLst>
              <a:ext uri="{FF2B5EF4-FFF2-40B4-BE49-F238E27FC236}">
                <a16:creationId xmlns:a16="http://schemas.microsoft.com/office/drawing/2014/main" id="{5E787C8E-B9B2-3BE8-2CDA-7DE765C922CF}"/>
              </a:ext>
            </a:extLst>
          </p:cNvPr>
          <p:cNvSpPr txBox="1"/>
          <p:nvPr/>
        </p:nvSpPr>
        <p:spPr>
          <a:xfrm>
            <a:off x="1837425" y="5535639"/>
            <a:ext cx="4328243" cy="276999"/>
          </a:xfrm>
          <a:prstGeom prst="rect">
            <a:avLst/>
          </a:prstGeom>
          <a:noFill/>
        </p:spPr>
        <p:txBody>
          <a:bodyPr wrap="square">
            <a:spAutoFit/>
          </a:bodyPr>
          <a:lstStyle/>
          <a:p>
            <a:pPr marL="171450" indent="-171450">
              <a:buFont typeface="Arial" panose="020B0604020202020204" pitchFamily="34" charset="0"/>
              <a:buChar char="•"/>
            </a:pPr>
            <a:r>
              <a:rPr lang="en-AU" sz="1200" dirty="0">
                <a:latin typeface="Arial" panose="020B0604020202020204" pitchFamily="34" charset="0"/>
              </a:rPr>
              <a:t>Considered to be a more sustainable model</a:t>
            </a:r>
          </a:p>
        </p:txBody>
      </p:sp>
      <p:sp>
        <p:nvSpPr>
          <p:cNvPr id="25" name="TextBox 24">
            <a:extLst>
              <a:ext uri="{FF2B5EF4-FFF2-40B4-BE49-F238E27FC236}">
                <a16:creationId xmlns:a16="http://schemas.microsoft.com/office/drawing/2014/main" id="{B126FFE6-0F18-59E6-7B0F-AD8C04AF490C}"/>
              </a:ext>
            </a:extLst>
          </p:cNvPr>
          <p:cNvSpPr txBox="1"/>
          <p:nvPr/>
        </p:nvSpPr>
        <p:spPr>
          <a:xfrm>
            <a:off x="6716486" y="5374862"/>
            <a:ext cx="5248503" cy="461665"/>
          </a:xfrm>
          <a:prstGeom prst="rect">
            <a:avLst/>
          </a:prstGeom>
          <a:noFill/>
        </p:spPr>
        <p:txBody>
          <a:bodyPr wrap="square">
            <a:spAutoFit/>
          </a:bodyPr>
          <a:lstStyle/>
          <a:p>
            <a:pPr marL="171450" indent="-171450" algn="r">
              <a:buFont typeface="Arial" panose="020B0604020202020204" pitchFamily="34" charset="0"/>
              <a:buChar char="•"/>
            </a:pPr>
            <a:r>
              <a:rPr lang="en-AU" sz="1200" dirty="0">
                <a:latin typeface="Arial" panose="020B0604020202020204" pitchFamily="34" charset="0"/>
              </a:rPr>
              <a:t>Sustainability will depend on ongoing incentives to foster GP participation as well as rural access to specialist palliative care expertise</a:t>
            </a:r>
          </a:p>
        </p:txBody>
      </p:sp>
    </p:spTree>
    <p:extLst>
      <p:ext uri="{BB962C8B-B14F-4D97-AF65-F5344CB8AC3E}">
        <p14:creationId xmlns:p14="http://schemas.microsoft.com/office/powerpoint/2010/main" val="1586382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BEBA8EAE-BF5A-486C-A8C5-ECC9F3942E4B}">
                <a14:imgProps xmlns:a14="http://schemas.microsoft.com/office/drawing/2010/main">
                  <a14:imgLayer r:embed="rId3">
                    <a14:imgEffect>
                      <a14:colorTemperature colorTemp="7200"/>
                    </a14:imgEffect>
                    <a14:imgEffect>
                      <a14:saturation sat="66000"/>
                    </a14:imgEffect>
                  </a14:imgLayer>
                </a14:imgProps>
              </a:ext>
              <a:ext uri="{28A0092B-C50C-407E-A947-70E740481C1C}">
                <a14:useLocalDpi xmlns:a14="http://schemas.microsoft.com/office/drawing/2010/main" val="0"/>
              </a:ext>
            </a:extLst>
          </a:blip>
          <a:srcRect t="13642" b="11905"/>
          <a:stretch/>
        </p:blipFill>
        <p:spPr>
          <a:xfrm>
            <a:off x="0" y="-10634"/>
            <a:ext cx="2218660" cy="6868633"/>
          </a:xfrm>
          <a:prstGeom prst="rect">
            <a:avLst/>
          </a:prstGeom>
        </p:spPr>
      </p:pic>
      <p:sp>
        <p:nvSpPr>
          <p:cNvPr id="5" name="Rectangle 4"/>
          <p:cNvSpPr/>
          <p:nvPr/>
        </p:nvSpPr>
        <p:spPr>
          <a:xfrm>
            <a:off x="0" y="-10633"/>
            <a:ext cx="12192000" cy="6868633"/>
          </a:xfrm>
          <a:prstGeom prst="rect">
            <a:avLst/>
          </a:prstGeom>
          <a:noFill/>
          <a:ln w="101600">
            <a:solidFill>
              <a:srgbClr val="2283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5">
            <a:extLst>
              <a:ext uri="{FF2B5EF4-FFF2-40B4-BE49-F238E27FC236}">
                <a16:creationId xmlns:a16="http://schemas.microsoft.com/office/drawing/2014/main" id="{1B139881-2D98-6060-56EF-B7D267B1A612}"/>
              </a:ext>
            </a:extLst>
          </p:cNvPr>
          <p:cNvSpPr>
            <a:spLocks noGrp="1"/>
          </p:cNvSpPr>
          <p:nvPr>
            <p:ph type="title"/>
          </p:nvPr>
        </p:nvSpPr>
        <p:spPr/>
        <p:txBody>
          <a:bodyPr>
            <a:normAutofit/>
          </a:bodyPr>
          <a:lstStyle/>
          <a:p>
            <a:r>
              <a:rPr lang="en-AU" sz="2800" dirty="0"/>
              <a:t>People who had an Advance Care Plan were less likely (~84%) to be transferred to hospital than people with no plan*</a:t>
            </a:r>
          </a:p>
        </p:txBody>
      </p:sp>
      <p:sp>
        <p:nvSpPr>
          <p:cNvPr id="8" name="Content Placeholder 7">
            <a:extLst>
              <a:ext uri="{FF2B5EF4-FFF2-40B4-BE49-F238E27FC236}">
                <a16:creationId xmlns:a16="http://schemas.microsoft.com/office/drawing/2014/main" id="{5FCE2D0D-D732-B4D1-CEFF-3D6C770F36C0}"/>
              </a:ext>
            </a:extLst>
          </p:cNvPr>
          <p:cNvSpPr>
            <a:spLocks noGrp="1"/>
          </p:cNvSpPr>
          <p:nvPr>
            <p:ph idx="1"/>
          </p:nvPr>
        </p:nvSpPr>
        <p:spPr>
          <a:xfrm>
            <a:off x="1837426" y="1825625"/>
            <a:ext cx="10110160" cy="4375150"/>
          </a:xfrm>
        </p:spPr>
        <p:txBody>
          <a:bodyPr>
            <a:normAutofit/>
          </a:bodyPr>
          <a:lstStyle/>
          <a:p>
            <a:pPr marL="0" indent="0">
              <a:buNone/>
            </a:pPr>
            <a:r>
              <a:rPr lang="en-AU" b="1" dirty="0">
                <a:solidFill>
                  <a:schemeClr val="accent5"/>
                </a:solidFill>
                <a:effectLst>
                  <a:outerShdw blurRad="38100" dist="38100" dir="2700000" algn="tl">
                    <a:srgbClr val="000000">
                      <a:alpha val="43137"/>
                    </a:srgbClr>
                  </a:outerShdw>
                </a:effectLst>
              </a:rPr>
              <a:t>Advance Care Planning</a:t>
            </a:r>
          </a:p>
          <a:p>
            <a:r>
              <a:rPr lang="en-AU" sz="2000" i="1" dirty="0"/>
              <a:t>Metropolitan pilot: </a:t>
            </a:r>
            <a:r>
              <a:rPr lang="en-AU" sz="2000" dirty="0"/>
              <a:t>number of residents with a documented Advance Care Plan or Advance Care Directive completed in Eldercare sites increased from 399 to 621 during the project implementation.</a:t>
            </a:r>
          </a:p>
          <a:p>
            <a:pPr lvl="1"/>
            <a:r>
              <a:rPr lang="en-AU" sz="1800" dirty="0"/>
              <a:t>Over 400 residents had a 7-Step Pathway completed</a:t>
            </a:r>
          </a:p>
          <a:p>
            <a:pPr lvl="1"/>
            <a:r>
              <a:rPr lang="en-AU" sz="1800" dirty="0"/>
              <a:t>The average number of residents dying in the place of their choice increased from 17% in the first quarter to 21% in the last quarter of project.</a:t>
            </a:r>
          </a:p>
          <a:p>
            <a:r>
              <a:rPr lang="en-AU" sz="2000" i="1" dirty="0"/>
              <a:t>Regional pilot*: </a:t>
            </a:r>
            <a:r>
              <a:rPr lang="en-AU" sz="2000" dirty="0"/>
              <a:t>number of residents with a documented Advance Care Plan or Advance Care Directive decreased from 85 to 79 during the project implementation, notwithstanding there was an increase in discussions of diagnosis and prognosis with residents and families.</a:t>
            </a:r>
            <a:endParaRPr lang="en-AU" sz="2000" i="1" dirty="0"/>
          </a:p>
          <a:p>
            <a:pPr lvl="1"/>
            <a:r>
              <a:rPr lang="en-AU" sz="1800" dirty="0"/>
              <a:t>11% increase in the number of residents who died at the RACF</a:t>
            </a:r>
          </a:p>
          <a:p>
            <a:pPr lvl="1"/>
            <a:r>
              <a:rPr lang="en-AU" sz="1800" dirty="0"/>
              <a:t>Increase from 81% to 97% in the number of residents who wished to be cared for in the residential aged care facility, should their condition deteriorate.</a:t>
            </a:r>
          </a:p>
        </p:txBody>
      </p:sp>
      <p:sp>
        <p:nvSpPr>
          <p:cNvPr id="11" name="TextBox 10">
            <a:extLst>
              <a:ext uri="{FF2B5EF4-FFF2-40B4-BE49-F238E27FC236}">
                <a16:creationId xmlns:a16="http://schemas.microsoft.com/office/drawing/2014/main" id="{23641469-8675-E11E-3ED3-32302357991D}"/>
              </a:ext>
            </a:extLst>
          </p:cNvPr>
          <p:cNvSpPr txBox="1"/>
          <p:nvPr/>
        </p:nvSpPr>
        <p:spPr>
          <a:xfrm>
            <a:off x="1858169" y="6205080"/>
            <a:ext cx="10139574" cy="253916"/>
          </a:xfrm>
          <a:prstGeom prst="rect">
            <a:avLst/>
          </a:prstGeom>
          <a:noFill/>
        </p:spPr>
        <p:txBody>
          <a:bodyPr wrap="square">
            <a:spAutoFit/>
          </a:bodyPr>
          <a:lstStyle>
            <a:defPPr>
              <a:defRPr lang="en-US"/>
            </a:defPPr>
            <a:lvl1pPr>
              <a:defRPr sz="1050">
                <a:effectLst/>
                <a:latin typeface="Arial" panose="020B0604020202020204" pitchFamily="34" charset="0"/>
                <a:ea typeface="Arial" panose="020B0604020202020204" pitchFamily="34" charset="0"/>
              </a:defRPr>
            </a:lvl1pPr>
          </a:lstStyle>
          <a:p>
            <a:r>
              <a:rPr lang="en-AU" dirty="0"/>
              <a:t>*Data derived from pre- and post- analysis of the ELDAC After Death Audit for RSS sites only, where audit data was available.</a:t>
            </a:r>
          </a:p>
        </p:txBody>
      </p:sp>
    </p:spTree>
    <p:extLst>
      <p:ext uri="{BB962C8B-B14F-4D97-AF65-F5344CB8AC3E}">
        <p14:creationId xmlns:p14="http://schemas.microsoft.com/office/powerpoint/2010/main" val="2492498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etadata xmlns="http://www.objective.com/ecm/document/metadata/C21FFB8AD293484BA846C7C48297039A" version="1.0.0">
  <systemFields>
    <field name="Objective-Id">
      <value order="0">A1600323</value>
    </field>
    <field name="Objective-Title">
      <value order="0">T - Powerpoint - Template - Health Services Programs and Funding</value>
    </field>
    <field name="Objective-Description">
      <value order="0"/>
    </field>
    <field name="Objective-CreationStamp">
      <value order="0">2019-08-09T02:08:03Z</value>
    </field>
    <field name="Objective-IsApproved">
      <value order="0">false</value>
    </field>
    <field name="Objective-IsPublished">
      <value order="0">true</value>
    </field>
    <field name="Objective-DatePublished">
      <value order="0">2020-10-14T22:41:02Z</value>
    </field>
    <field name="Objective-ModificationStamp">
      <value order="0">2020-10-14T22:41:02Z</value>
    </field>
    <field name="Objective-Owner">
      <value order="0">Medina Arnautovic (marnau01)</value>
    </field>
    <field name="Objective-Path">
      <value order="0">Objective Global Folder:.Department for Health and Wellbeing:Administration:Business Unit Operations:Health Services Programs &amp; Funding Branch - General Administration:Templates</value>
    </field>
    <field name="Objective-Parent">
      <value order="0">Templates</value>
    </field>
    <field name="Objective-State">
      <value order="0">Published</value>
    </field>
    <field name="Objective-VersionId">
      <value order="0">vA3568327</value>
    </field>
    <field name="Objective-Version">
      <value order="0">3.0</value>
    </field>
    <field name="Objective-VersionNumber">
      <value order="0">4</value>
    </field>
    <field name="Objective-VersionComment">
      <value order="0"/>
    </field>
    <field name="Objective-FileNumber">
      <value order="0">2019-10717</value>
    </field>
    <field name="Objective-Classification">
      <value order="0"/>
    </field>
    <field name="Objective-Caveats">
      <value order="0"/>
    </field>
  </systemFields>
  <catalogues>
    <catalogue name="EDoc.Standard Type Catalogue" type="type" ori="id:cA94">
      <field name="Objective-Workgroup">
        <value order="0">Health Services Programs - C&amp;P [DHW]</value>
      </field>
      <field name="Objective-Confidentiality">
        <value order="0">02 For Official Use Only [FOUO]</value>
      </field>
      <field name="Objective-Classification (Confidentiality)">
        <value order="0"/>
      </field>
      <field name="Objective-Caveat (IAC)">
        <value order="0"/>
      </field>
      <field name="Objective-Exclusive For (Name or Position)">
        <value order="0"/>
      </field>
      <field name="Objective-Information Management Marker (IMM)">
        <value order="0"/>
      </field>
      <field name="Objective-Notes">
        <value order="0"/>
      </field>
      <field name="Objective-Connect Creator">
        <value order="0"/>
      </field>
      <field name="Objective-OCR Status">
        <value order="0"/>
      </field>
    </catalogue>
  </catalogues>
</metadata>
</file>

<file path=customXml/item2.xml><?xml version="1.0" encoding="utf-8"?>
<ct:contentTypeSchema xmlns:ct="http://schemas.microsoft.com/office/2006/metadata/contentType" xmlns:ma="http://schemas.microsoft.com/office/2006/metadata/properties/metaAttributes" ct:_="" ma:_="" ma:contentTypeName="Document" ma:contentTypeID="0x010100994CBEBF3F97484EA3A2711F77720973" ma:contentTypeVersion="14" ma:contentTypeDescription="Create a new document." ma:contentTypeScope="" ma:versionID="afbc0bac03376444ec4e8ceb4ac0a18c">
  <xsd:schema xmlns:xsd="http://www.w3.org/2001/XMLSchema" xmlns:xs="http://www.w3.org/2001/XMLSchema" xmlns:p="http://schemas.microsoft.com/office/2006/metadata/properties" xmlns:ns2="d4fe9b09-9f75-4ee4-b4c2-b05ba431c838" xmlns:ns3="e478aac7-79b6-425e-a4d3-1bc1c6c65b2d" targetNamespace="http://schemas.microsoft.com/office/2006/metadata/properties" ma:root="true" ma:fieldsID="c82878f6f430d99b178609f43a681444" ns2:_="" ns3:_="">
    <xsd:import namespace="d4fe9b09-9f75-4ee4-b4c2-b05ba431c838"/>
    <xsd:import namespace="e478aac7-79b6-425e-a4d3-1bc1c6c65b2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fe9b09-9f75-4ee4-b4c2-b05ba431c8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85989fb-153c-40b4-9b59-14630f86775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478aac7-79b6-425e-a4d3-1bc1c6c65b2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4b03b5f-d560-4b63-8c5d-584cc3023489}" ma:internalName="TaxCatchAll" ma:showField="CatchAllData" ma:web="e478aac7-79b6-425e-a4d3-1bc1c6c65b2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45109E-2DDF-40CB-AC2B-FF9B10C90820}">
  <ds:schemaRefs>
    <ds:schemaRef ds:uri="http://www.objective.com/ecm/document/metadata/C21FFB8AD293484BA846C7C48297039A"/>
  </ds:schemaRefs>
</ds:datastoreItem>
</file>

<file path=customXml/itemProps2.xml><?xml version="1.0" encoding="utf-8"?>
<ds:datastoreItem xmlns:ds="http://schemas.openxmlformats.org/officeDocument/2006/customXml" ds:itemID="{27DAD797-3C0B-40A7-8ABB-C54A00554244}"/>
</file>

<file path=customXml/itemProps3.xml><?xml version="1.0" encoding="utf-8"?>
<ds:datastoreItem xmlns:ds="http://schemas.openxmlformats.org/officeDocument/2006/customXml" ds:itemID="{38F20A64-363E-42C7-89E7-781D83334074}"/>
</file>

<file path=docMetadata/LabelInfo.xml><?xml version="1.0" encoding="utf-8"?>
<clbl:labelList xmlns:clbl="http://schemas.microsoft.com/office/2020/mipLabelMetadata">
  <clbl:label id="{77274858-3b1d-4431-8679-d878f40e28fd}" enabled="1" method="Privileged" siteId="{bda528f7-fca9-432f-bc98-bd7e90d40906}" contentBits="1" removed="0"/>
</clbl:labelList>
</file>

<file path=docProps/app.xml><?xml version="1.0" encoding="utf-8"?>
<Properties xmlns="http://schemas.openxmlformats.org/officeDocument/2006/extended-properties" xmlns:vt="http://schemas.openxmlformats.org/officeDocument/2006/docPropsVTypes">
  <TotalTime>1774</TotalTime>
  <Words>2675</Words>
  <Application>Microsoft Office PowerPoint</Application>
  <PresentationFormat>Widescreen</PresentationFormat>
  <Paragraphs>219</Paragraphs>
  <Slides>17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Arial Nova Light</vt:lpstr>
      <vt:lpstr>Calibri</vt:lpstr>
      <vt:lpstr>Calibri Light</vt:lpstr>
      <vt:lpstr>Wingdings</vt:lpstr>
      <vt:lpstr>Office Theme</vt:lpstr>
      <vt:lpstr>Custom Design</vt:lpstr>
      <vt:lpstr>PowerPoint Presentation</vt:lpstr>
      <vt:lpstr>The Comprehensive Palliative Care in Aged Care (CPCiAC) Measure</vt:lpstr>
      <vt:lpstr>The Comprehensive Palliative Care in Aged Care Project Activities</vt:lpstr>
      <vt:lpstr>The Comprehensive Palliative Care in Aged Care (CPCiAC) Measure</vt:lpstr>
      <vt:lpstr>The primary aim of the piloted model was to ensure that residents of RACFs have good end of life care available within the RACF, regardless of diagnosis, location and life circumstances</vt:lpstr>
      <vt:lpstr>RSS’ Regional Hospice in the RACF baseline data</vt:lpstr>
      <vt:lpstr>Eldercare’s Hospice in the RACF performance data (2022)</vt:lpstr>
      <vt:lpstr>Needs Rounds positively impacted the care and management of palliative patients in residential aged care facilities</vt:lpstr>
      <vt:lpstr>People who had an Advance Care Plan were less likely (~84%) to be transferred to hospital than people with no plan*</vt:lpstr>
      <vt:lpstr>Residents whose cases were discussed in Family meetings/ Case Conferences were less likely to be transferred to hospital</vt:lpstr>
      <vt:lpstr>53% of surveyed Eldercare staff reported no prior palliative care training through education or professional development. This emphasises the importance of additional palliative and end of life care training within the professional environment</vt:lpstr>
      <vt:lpstr>Staff training helps identifying and caring for residents at the end of life, and may decrease hospitalisations* of residents in aged care facilities in the long run</vt:lpstr>
      <vt:lpstr>Investment in palliative care in aged care is relatively small when compared to the potential systemic health and wellbeing gains</vt:lpstr>
      <vt:lpstr>Continue investing on what we know that works and explore opportunities in innovative care delivery</vt:lpstr>
      <vt:lpstr>Final year of project opportunities</vt:lpstr>
      <vt:lpstr>Enhanced South Australian Community Care(SACC) Response</vt:lpstr>
      <vt:lpstr>Questions?</vt:lpstr>
    </vt:vector>
  </TitlesOfParts>
  <Company>SA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Arnautovic, Medina (Health)</dc:creator>
  <cp:lastModifiedBy>Swetenham, Kate (Health)</cp:lastModifiedBy>
  <cp:revision>26</cp:revision>
  <cp:lastPrinted>2023-04-25T23:29:17Z</cp:lastPrinted>
  <dcterms:created xsi:type="dcterms:W3CDTF">2019-07-22T02:51:11Z</dcterms:created>
  <dcterms:modified xsi:type="dcterms:W3CDTF">2023-10-08T23:24:38Z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A1600323</vt:lpwstr>
  </property>
  <property fmtid="{D5CDD505-2E9C-101B-9397-08002B2CF9AE}" pid="4" name="Objective-Title">
    <vt:lpwstr>T - Powerpoint - Template - Health Services Programs and Funding</vt:lpwstr>
  </property>
  <property fmtid="{D5CDD505-2E9C-101B-9397-08002B2CF9AE}" pid="5" name="Objective-Description">
    <vt:lpwstr/>
  </property>
  <property fmtid="{D5CDD505-2E9C-101B-9397-08002B2CF9AE}" pid="6" name="Objective-CreationStamp">
    <vt:filetime>2019-08-09T02:08:31Z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2020-10-14T22:41:02Z</vt:filetime>
  </property>
  <property fmtid="{D5CDD505-2E9C-101B-9397-08002B2CF9AE}" pid="10" name="Objective-ModificationStamp">
    <vt:filetime>2020-10-14T22:41:02Z</vt:filetime>
  </property>
  <property fmtid="{D5CDD505-2E9C-101B-9397-08002B2CF9AE}" pid="11" name="Objective-Owner">
    <vt:lpwstr>Medina Arnautovic (marnau01)</vt:lpwstr>
  </property>
  <property fmtid="{D5CDD505-2E9C-101B-9397-08002B2CF9AE}" pid="12" name="Objective-Path">
    <vt:lpwstr>Objective Global Folder:.Department for Health and Wellbeing:Administration:Business Unit Operations:Health Services Programs &amp; Funding Branch - General Administration:Templates:</vt:lpwstr>
  </property>
  <property fmtid="{D5CDD505-2E9C-101B-9397-08002B2CF9AE}" pid="13" name="Objective-Parent">
    <vt:lpwstr>Templates</vt:lpwstr>
  </property>
  <property fmtid="{D5CDD505-2E9C-101B-9397-08002B2CF9AE}" pid="14" name="Objective-State">
    <vt:lpwstr>Published</vt:lpwstr>
  </property>
  <property fmtid="{D5CDD505-2E9C-101B-9397-08002B2CF9AE}" pid="15" name="Objective-VersionId">
    <vt:lpwstr>vA3568327</vt:lpwstr>
  </property>
  <property fmtid="{D5CDD505-2E9C-101B-9397-08002B2CF9AE}" pid="16" name="Objective-Version">
    <vt:lpwstr>3.0</vt:lpwstr>
  </property>
  <property fmtid="{D5CDD505-2E9C-101B-9397-08002B2CF9AE}" pid="17" name="Objective-VersionNumber">
    <vt:r8>4</vt:r8>
  </property>
  <property fmtid="{D5CDD505-2E9C-101B-9397-08002B2CF9AE}" pid="18" name="Objective-VersionComment">
    <vt:lpwstr/>
  </property>
  <property fmtid="{D5CDD505-2E9C-101B-9397-08002B2CF9AE}" pid="19" name="Objective-FileNumber">
    <vt:lpwstr>2019-10717</vt:lpwstr>
  </property>
  <property fmtid="{D5CDD505-2E9C-101B-9397-08002B2CF9AE}" pid="20" name="Objective-Classification">
    <vt:lpwstr>[Inherited - none]</vt:lpwstr>
  </property>
  <property fmtid="{D5CDD505-2E9C-101B-9397-08002B2CF9AE}" pid="21" name="Objective-Caveats">
    <vt:lpwstr/>
  </property>
  <property fmtid="{D5CDD505-2E9C-101B-9397-08002B2CF9AE}" pid="22" name="Objective-Workgroup">
    <vt:lpwstr>Health Services Programs - C&amp;P [DHW]</vt:lpwstr>
  </property>
  <property fmtid="{D5CDD505-2E9C-101B-9397-08002B2CF9AE}" pid="23" name="Objective-Confidentiality">
    <vt:lpwstr>02 For Official Use Only [FOUO]</vt:lpwstr>
  </property>
  <property fmtid="{D5CDD505-2E9C-101B-9397-08002B2CF9AE}" pid="24" name="Objective-Classification (Confidentiality)">
    <vt:lpwstr/>
  </property>
  <property fmtid="{D5CDD505-2E9C-101B-9397-08002B2CF9AE}" pid="25" name="Objective-Caveat (IAC)">
    <vt:lpwstr/>
  </property>
  <property fmtid="{D5CDD505-2E9C-101B-9397-08002B2CF9AE}" pid="26" name="Objective-Exclusive For (Name or Position)">
    <vt:lpwstr/>
  </property>
  <property fmtid="{D5CDD505-2E9C-101B-9397-08002B2CF9AE}" pid="27" name="Objective-Information Management Marker (IMM)">
    <vt:lpwstr/>
  </property>
  <property fmtid="{D5CDD505-2E9C-101B-9397-08002B2CF9AE}" pid="28" name="Objective-Access Use Permission">
    <vt:lpwstr/>
  </property>
  <property fmtid="{D5CDD505-2E9C-101B-9397-08002B2CF9AE}" pid="29" name="Objective-Notes">
    <vt:lpwstr/>
  </property>
  <property fmtid="{D5CDD505-2E9C-101B-9397-08002B2CF9AE}" pid="30" name="Objective-Connect Creator">
    <vt:lpwstr/>
  </property>
  <property fmtid="{D5CDD505-2E9C-101B-9397-08002B2CF9AE}" pid="31" name="Objective-OCR Status">
    <vt:lpwstr/>
  </property>
  <property fmtid="{D5CDD505-2E9C-101B-9397-08002B2CF9AE}" pid="32" name="Objective-Comment">
    <vt:lpwstr/>
  </property>
  <property fmtid="{D5CDD505-2E9C-101B-9397-08002B2CF9AE}" pid="33" name="ClassificationContentMarkingHeaderLocations">
    <vt:lpwstr>Office Theme:8\Custom Design:10</vt:lpwstr>
  </property>
  <property fmtid="{D5CDD505-2E9C-101B-9397-08002B2CF9AE}" pid="34" name="ClassificationContentMarkingHeaderText">
    <vt:lpwstr>OFFICIAL</vt:lpwstr>
  </property>
</Properties>
</file>